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charts/style2.xml" ContentType="application/vnd.ms-office.chartstyl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17"/>
  </p:notesMasterIdLst>
  <p:sldIdLst>
    <p:sldId id="256" r:id="rId3"/>
    <p:sldId id="281" r:id="rId4"/>
    <p:sldId id="2573" r:id="rId5"/>
    <p:sldId id="2564" r:id="rId6"/>
    <p:sldId id="2574" r:id="rId7"/>
    <p:sldId id="2565" r:id="rId8"/>
    <p:sldId id="2571" r:id="rId9"/>
    <p:sldId id="2572" r:id="rId10"/>
    <p:sldId id="312" r:id="rId11"/>
    <p:sldId id="2525" r:id="rId12"/>
    <p:sldId id="2524" r:id="rId13"/>
    <p:sldId id="2538" r:id="rId14"/>
    <p:sldId id="295" r:id="rId15"/>
    <p:sldId id="275" r:id="rId16"/>
  </p:sldIdLst>
  <p:sldSz cx="9144000" cy="6858000" type="screen4x3"/>
  <p:notesSz cx="7010400" cy="92964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509BA88-4BEC-4A58-B930-B198939AC008}">
          <p14:sldIdLst>
            <p14:sldId id="256"/>
            <p14:sldId id="281"/>
            <p14:sldId id="2573"/>
            <p14:sldId id="2564"/>
            <p14:sldId id="2574"/>
            <p14:sldId id="2565"/>
            <p14:sldId id="2571"/>
            <p14:sldId id="2572"/>
            <p14:sldId id="312"/>
            <p14:sldId id="2525"/>
            <p14:sldId id="2524"/>
            <p14:sldId id="2538"/>
            <p14:sldId id="295"/>
          </p14:sldIdLst>
        </p14:section>
        <p14:section name="Untitled Section" id="{C0976C22-93F6-4548-8BE6-B2A9BF7DFDA9}">
          <p14:sldIdLst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D5AC"/>
    <a:srgbClr val="013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2" autoAdjust="0"/>
    <p:restoredTop sz="94660"/>
  </p:normalViewPr>
  <p:slideViewPr>
    <p:cSldViewPr>
      <p:cViewPr varScale="1">
        <p:scale>
          <a:sx n="118" d="100"/>
          <a:sy n="118" d="100"/>
        </p:scale>
        <p:origin x="139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>
                <a:solidFill>
                  <a:schemeClr val="tx1"/>
                </a:solidFill>
              </a:rPr>
              <a:t>Commercial</a:t>
            </a:r>
            <a:r>
              <a:rPr lang="en-US" sz="2000" baseline="0">
                <a:solidFill>
                  <a:schemeClr val="tx1"/>
                </a:solidFill>
              </a:rPr>
              <a:t> and Agriculture Loans 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sz="2000" baseline="0">
                <a:solidFill>
                  <a:schemeClr val="tx1"/>
                </a:solidFill>
              </a:rPr>
              <a:t>2016-2021</a:t>
            </a:r>
            <a:endParaRPr lang="en-US" sz="200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6216443490909419"/>
          <c:y val="3.26375933777508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761949017016227"/>
          <c:y val="0.23321704017767009"/>
          <c:w val="0.82132224622376215"/>
          <c:h val="0.588625247956379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Sheet1!$C$5</c:f>
              <c:strCache>
                <c:ptCount val="1"/>
                <c:pt idx="0">
                  <c:v>Commercial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Sheet1!$B$6:$B$11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Sheet1!$C$6:$C$11</c:f>
              <c:numCache>
                <c:formatCode>General</c:formatCode>
                <c:ptCount val="6"/>
                <c:pt idx="0">
                  <c:v>395</c:v>
                </c:pt>
                <c:pt idx="1">
                  <c:v>455</c:v>
                </c:pt>
                <c:pt idx="2">
                  <c:v>491</c:v>
                </c:pt>
                <c:pt idx="3">
                  <c:v>461</c:v>
                </c:pt>
                <c:pt idx="4">
                  <c:v>838</c:v>
                </c:pt>
                <c:pt idx="5">
                  <c:v>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74-4E96-B713-3316FA900C8C}"/>
            </c:ext>
          </c:extLst>
        </c:ser>
        <c:ser>
          <c:idx val="1"/>
          <c:order val="1"/>
          <c:tx>
            <c:strRef>
              <c:f>Sheet1!$D$5</c:f>
              <c:strCache>
                <c:ptCount val="1"/>
                <c:pt idx="0">
                  <c:v>Agriculture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Sheet1!$B$6:$B$11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Sheet1!$D$6:$D$11</c:f>
              <c:numCache>
                <c:formatCode>General</c:formatCode>
                <c:ptCount val="6"/>
                <c:pt idx="0">
                  <c:v>751</c:v>
                </c:pt>
                <c:pt idx="1">
                  <c:v>360</c:v>
                </c:pt>
                <c:pt idx="2">
                  <c:v>402</c:v>
                </c:pt>
                <c:pt idx="3">
                  <c:v>389</c:v>
                </c:pt>
                <c:pt idx="4">
                  <c:v>740</c:v>
                </c:pt>
                <c:pt idx="5">
                  <c:v>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74-4E96-B713-3316FA900C8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89598216"/>
        <c:axId val="589596576"/>
      </c:barChart>
      <c:lineChart>
        <c:grouping val="standard"/>
        <c:varyColors val="0"/>
        <c:ser>
          <c:idx val="2"/>
          <c:order val="2"/>
          <c:tx>
            <c:strRef>
              <c:f>Sheet1!$E$5</c:f>
              <c:strCache>
                <c:ptCount val="1"/>
                <c:pt idx="0">
                  <c:v>Total Annual Loans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1499128053960922E-2"/>
                  <c:y val="6.7490122612183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74-4E96-B713-3316FA900C8C}"/>
                </c:ext>
              </c:extLst>
            </c:dLbl>
            <c:dLbl>
              <c:idx val="1"/>
              <c:layout>
                <c:manualLayout>
                  <c:x val="-2.6209975613027979E-2"/>
                  <c:y val="4.9729564030030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74-4E96-B713-3316FA900C8C}"/>
                </c:ext>
              </c:extLst>
            </c:dLbl>
            <c:dLbl>
              <c:idx val="2"/>
              <c:layout>
                <c:manualLayout>
                  <c:x val="-2.184164634418995E-2"/>
                  <c:y val="6.7490122612183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E74-4E96-B713-3316FA900C8C}"/>
                </c:ext>
              </c:extLst>
            </c:dLbl>
            <c:dLbl>
              <c:idx val="3"/>
              <c:layout>
                <c:manualLayout>
                  <c:x val="-3.7849457879160102E-2"/>
                  <c:y val="5.8374785080531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74-4E96-B713-3316FA900C8C}"/>
                </c:ext>
              </c:extLst>
            </c:dLbl>
            <c:dLbl>
              <c:idx val="4"/>
              <c:layout>
                <c:manualLayout>
                  <c:x val="-4.5867457322798892E-2"/>
                  <c:y val="8.8802792910768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E74-4E96-B713-3316FA900C8C}"/>
                </c:ext>
              </c:extLst>
            </c:dLbl>
            <c:dLbl>
              <c:idx val="5"/>
              <c:layout>
                <c:manualLayout>
                  <c:x val="-3.4946634150703919E-2"/>
                  <c:y val="6.7490122612183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74-4E96-B713-3316FA900C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Sheet1!$B$6:$B$11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Sheet1!$E$6:$E$11</c:f>
              <c:numCache>
                <c:formatCode>General</c:formatCode>
                <c:ptCount val="6"/>
                <c:pt idx="0">
                  <c:v>1146</c:v>
                </c:pt>
                <c:pt idx="1">
                  <c:v>815</c:v>
                </c:pt>
                <c:pt idx="2">
                  <c:v>893</c:v>
                </c:pt>
                <c:pt idx="3">
                  <c:v>850</c:v>
                </c:pt>
                <c:pt idx="4">
                  <c:v>1578</c:v>
                </c:pt>
                <c:pt idx="5">
                  <c:v>1081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E74-4E96-B713-3316FA900C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89598216"/>
        <c:axId val="589596576"/>
      </c:lineChart>
      <c:catAx>
        <c:axId val="589598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9596576"/>
        <c:crosses val="autoZero"/>
        <c:auto val="1"/>
        <c:lblAlgn val="ctr"/>
        <c:lblOffset val="100"/>
        <c:noMultiLvlLbl val="0"/>
      </c:catAx>
      <c:valAx>
        <c:axId val="58959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Millions</a:t>
                </a:r>
                <a:r>
                  <a:rPr lang="en-US" baseline="0">
                    <a:solidFill>
                      <a:schemeClr val="tx1"/>
                    </a:solidFill>
                  </a:rPr>
                  <a:t> of Dollars</a:t>
                </a:r>
                <a:endParaRPr lang="en-US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4.1455286344515015E-2"/>
              <c:y val="0.438792449020795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9598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407757541207882"/>
          <c:y val="0.21853171478565178"/>
          <c:w val="0.75227473937984624"/>
          <c:h val="7.03987842416807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>
                <a:solidFill>
                  <a:schemeClr val="tx1"/>
                </a:solidFill>
              </a:rPr>
              <a:t>Total</a:t>
            </a:r>
            <a:r>
              <a:rPr lang="en-US" sz="2400" baseline="0">
                <a:solidFill>
                  <a:schemeClr val="tx1"/>
                </a:solidFill>
              </a:rPr>
              <a:t> Loan Volume in $$$ </a:t>
            </a:r>
          </a:p>
          <a:p>
            <a:pPr>
              <a:defRPr sz="2400">
                <a:solidFill>
                  <a:schemeClr val="tx1"/>
                </a:solidFill>
              </a:defRPr>
            </a:pPr>
            <a:r>
              <a:rPr lang="en-US" sz="2400" baseline="0">
                <a:solidFill>
                  <a:schemeClr val="tx1"/>
                </a:solidFill>
              </a:rPr>
              <a:t>2016-2021</a:t>
            </a:r>
            <a:endParaRPr lang="en-US" sz="240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Sheet1!$B$22:$G$22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Sheet1!$B$23:$G$23</c:f>
              <c:numCache>
                <c:formatCode>_("$"* #,##0_);_("$"* \(#,##0\);_("$"* "-"??_);_(@_)</c:formatCode>
                <c:ptCount val="6"/>
                <c:pt idx="0">
                  <c:v>1076211748</c:v>
                </c:pt>
                <c:pt idx="1">
                  <c:v>1047416107</c:v>
                </c:pt>
                <c:pt idx="2">
                  <c:v>1153228973</c:v>
                </c:pt>
                <c:pt idx="3">
                  <c:v>1194353726</c:v>
                </c:pt>
                <c:pt idx="4">
                  <c:v>1882772803</c:v>
                </c:pt>
                <c:pt idx="5">
                  <c:v>1531436923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8F-4C81-8C50-63FD47C451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590625936"/>
        <c:axId val="590626920"/>
      </c:barChart>
      <c:catAx>
        <c:axId val="590625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0626920"/>
        <c:crosses val="autoZero"/>
        <c:auto val="1"/>
        <c:lblAlgn val="ctr"/>
        <c:lblOffset val="100"/>
        <c:noMultiLvlLbl val="0"/>
      </c:catAx>
      <c:valAx>
        <c:axId val="590626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>
                    <a:solidFill>
                      <a:schemeClr val="tx1"/>
                    </a:solidFill>
                  </a:rPr>
                  <a:t>Billions</a:t>
                </a:r>
                <a:r>
                  <a:rPr lang="en-US" sz="1100" baseline="0">
                    <a:solidFill>
                      <a:schemeClr val="tx1"/>
                    </a:solidFill>
                  </a:rPr>
                  <a:t> of Dollars </a:t>
                </a:r>
                <a:endParaRPr lang="en-US" sz="11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0625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Aggregate BND, GDP Impact</a:t>
            </a:r>
          </a:p>
          <a:p>
            <a:pPr>
              <a:defRPr/>
            </a:pPr>
            <a:r>
              <a:rPr lang="en-US" dirty="0"/>
              <a:t>Per</a:t>
            </a:r>
            <a:r>
              <a:rPr lang="en-US" baseline="0" dirty="0"/>
              <a:t> Region 2011-2020</a:t>
            </a:r>
            <a:endParaRPr lang="en-US" dirty="0"/>
          </a:p>
        </c:rich>
      </c:tx>
      <c:layout>
        <c:manualLayout>
          <c:xMode val="edge"/>
          <c:yMode val="edge"/>
          <c:x val="0.35234249188445232"/>
          <c:y val="1.00520631642356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57889933871305"/>
          <c:y val="0.15554027108749682"/>
          <c:w val="0.42596422272407614"/>
          <c:h val="0.80187928708174538"/>
        </c:manualLayout>
      </c:layout>
      <c:pieChart>
        <c:varyColors val="1"/>
        <c:ser>
          <c:idx val="0"/>
          <c:order val="0"/>
          <c:tx>
            <c:strRef>
              <c:f>Figure_3!$B$1</c:f>
              <c:strCache>
                <c:ptCount val="1"/>
                <c:pt idx="0">
                  <c:v>Gross Domestic Product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8C4-463A-BCE4-DF49E4867102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8C4-463A-BCE4-DF49E486710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8C4-463A-BCE4-DF49E4867102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8C4-463A-BCE4-DF49E486710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8C4-463A-BCE4-DF49E4867102}"/>
              </c:ext>
            </c:extLst>
          </c:dPt>
          <c:dPt>
            <c:idx val="5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8C4-463A-BCE4-DF49E4867102}"/>
              </c:ext>
            </c:extLst>
          </c:dPt>
          <c:dPt>
            <c:idx val="6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8C4-463A-BCE4-DF49E4867102}"/>
              </c:ext>
            </c:extLst>
          </c:dPt>
          <c:dPt>
            <c:idx val="7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98C4-463A-BCE4-DF49E4867102}"/>
              </c:ext>
            </c:extLst>
          </c:dPt>
          <c:dLbls>
            <c:dLbl>
              <c:idx val="0"/>
              <c:layout>
                <c:manualLayout>
                  <c:x val="-3.8938118744424398E-2"/>
                  <c:y val="9.490452280421468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8C4-463A-BCE4-DF49E4867102}"/>
                </c:ext>
              </c:extLst>
            </c:dLbl>
            <c:dLbl>
              <c:idx val="1"/>
              <c:layout>
                <c:manualLayout>
                  <c:x val="-8.4553223936418564E-2"/>
                  <c:y val="0.1194037430103845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8C4-463A-BCE4-DF49E4867102}"/>
                </c:ext>
              </c:extLst>
            </c:dLbl>
            <c:dLbl>
              <c:idx val="2"/>
              <c:layout>
                <c:manualLayout>
                  <c:x val="-8.4197244643376704E-2"/>
                  <c:y val="4.227414507969112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8C4-463A-BCE4-DF49E4867102}"/>
                </c:ext>
              </c:extLst>
            </c:dLbl>
            <c:dLbl>
              <c:idx val="3"/>
              <c:layout>
                <c:manualLayout>
                  <c:x val="-0.12082613430800192"/>
                  <c:y val="-4.76396972117615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8C4-463A-BCE4-DF49E4867102}"/>
                </c:ext>
              </c:extLst>
            </c:dLbl>
            <c:dLbl>
              <c:idx val="4"/>
              <c:layout>
                <c:manualLayout>
                  <c:x val="8.0445892334808627E-3"/>
                  <c:y val="-0.2455450949066149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8C4-463A-BCE4-DF49E4867102}"/>
                </c:ext>
              </c:extLst>
            </c:dLbl>
            <c:dLbl>
              <c:idx val="5"/>
              <c:layout>
                <c:manualLayout>
                  <c:x val="0.1009693198545189"/>
                  <c:y val="-6.003252310852447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8C4-463A-BCE4-DF49E4867102}"/>
                </c:ext>
              </c:extLst>
            </c:dLbl>
            <c:dLbl>
              <c:idx val="6"/>
              <c:layout>
                <c:manualLayout>
                  <c:x val="0.10378854468133804"/>
                  <c:y val="7.83061356460877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8C4-463A-BCE4-DF49E4867102}"/>
                </c:ext>
              </c:extLst>
            </c:dLbl>
            <c:dLbl>
              <c:idx val="7"/>
              <c:layout>
                <c:manualLayout>
                  <c:x val="3.7152907467660735E-2"/>
                  <c:y val="9.491726577656053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8C4-463A-BCE4-DF49E4867102}"/>
                </c:ext>
              </c:extLst>
            </c:dLbl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Figure_3!$A$2:$A$9</c:f>
              <c:strCache>
                <c:ptCount val="8"/>
                <c:pt idx="0">
                  <c:v>Tri County Regional Development Association</c:v>
                </c:pt>
                <c:pt idx="1">
                  <c:v>Souris Basin Planning Council</c:v>
                </c:pt>
                <c:pt idx="2">
                  <c:v>North Central Planning Council</c:v>
                </c:pt>
                <c:pt idx="3">
                  <c:v>Red River Regional Council</c:v>
                </c:pt>
                <c:pt idx="4">
                  <c:v>Lake Agassiz Regional Council</c:v>
                </c:pt>
                <c:pt idx="5">
                  <c:v>South Central Dakota Regional Council</c:v>
                </c:pt>
                <c:pt idx="6">
                  <c:v>Lewis and Clark Regional Development Council</c:v>
                </c:pt>
                <c:pt idx="7">
                  <c:v>Roosevelt-Custer Regional Council</c:v>
                </c:pt>
              </c:strCache>
            </c:strRef>
          </c:cat>
          <c:val>
            <c:numRef>
              <c:f>Figure_3!$B$2:$B$9</c:f>
              <c:numCache>
                <c:formatCode>"$"#,##0</c:formatCode>
                <c:ptCount val="8"/>
                <c:pt idx="0">
                  <c:v>1508</c:v>
                </c:pt>
                <c:pt idx="1">
                  <c:v>1823</c:v>
                </c:pt>
                <c:pt idx="2">
                  <c:v>697</c:v>
                </c:pt>
                <c:pt idx="3">
                  <c:v>2629</c:v>
                </c:pt>
                <c:pt idx="4">
                  <c:v>5425</c:v>
                </c:pt>
                <c:pt idx="5">
                  <c:v>1416</c:v>
                </c:pt>
                <c:pt idx="6">
                  <c:v>3585</c:v>
                </c:pt>
                <c:pt idx="7">
                  <c:v>1497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8C4-463A-BCE4-DF49E486710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931432146083585"/>
          <c:y val="0.28927095801523733"/>
          <c:w val="0.33579852951603217"/>
          <c:h val="0.4102966437447542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55EFC52-477F-4196-9591-E234516D528F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71EC148-DFDD-46DE-8865-34048780C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929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EC148-DFDD-46DE-8865-34048780C90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272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EC148-DFDD-46DE-8865-34048780C90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83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EC148-DFDD-46DE-8865-34048780C90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750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09600"/>
            <a:ext cx="7772400" cy="1524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52324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9A2E1-0E7C-4C41-AB84-32C73BB65CCE}" type="datetimeFigureOut">
              <a:rPr lang="en-US" smtClean="0"/>
              <a:pPr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EF59B-948F-4721-8CEF-B05AC0048D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62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F33E85-CC96-4F09-B172-8F56F25A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1EA72-8DF3-4034-9061-EDDD3AA4872C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38428B-B35C-4047-9C75-E11B48564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87BC1-EA7B-4CED-AE2A-8BDE88CB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3C66C-4D47-4532-B9D4-D4523BD1C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55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8787B-4213-40A5-8965-61CC460BF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129F6-648D-4950-B7AF-C0F649D6B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C0C47-B2F7-4716-873C-B457417C8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6ABAE-76AC-4C0B-9969-D70D8A863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BCC7D-4046-443E-9FEA-FCE22CEEF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BA7C3-7000-4656-8E57-F57CC1574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64C47-9B43-41D6-BF30-B5F6D67E23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22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09600"/>
            <a:ext cx="7772400" cy="1524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7481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227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8787B-4213-40A5-8965-61CC460BF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129F6-648D-4950-B7AF-C0F649D6B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DC0C47-B2F7-4716-873C-B457417C8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6ABAE-76AC-4C0B-9969-D70D8A863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BCC7D-4046-443E-9FEA-FCE22CEEF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BA7C3-7000-4656-8E57-F57CC1574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64C47-9B43-41D6-BF30-B5F6D67E23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880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EDD78-A4B4-4AA8-8732-855745FA2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823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8D205-0A0B-4277-9CB7-7D953797D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851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6" name="Picture 2" descr="C:\Users\chatzenbuhler\Desktop\background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86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70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9BBD7-0662-4BA6-82CB-57308A321FD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3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hf sldNum="0"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hatzenbuhler\Desktop\Untitled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2982724"/>
            <a:ext cx="6324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013C4E"/>
                </a:solidFill>
              </a:rPr>
              <a:t>America’s Only Bank--Owned by a State </a:t>
            </a:r>
          </a:p>
          <a:p>
            <a:r>
              <a:rPr lang="en-US" sz="2300" b="1" dirty="0">
                <a:solidFill>
                  <a:srgbClr val="013C4E"/>
                </a:solidFill>
              </a:rPr>
              <a:t>Serving North Dakota for 103-Years </a:t>
            </a:r>
          </a:p>
        </p:txBody>
      </p:sp>
    </p:spTree>
    <p:extLst>
      <p:ext uri="{BB962C8B-B14F-4D97-AF65-F5344CB8AC3E}">
        <p14:creationId xmlns:p14="http://schemas.microsoft.com/office/powerpoint/2010/main" val="153332218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0D094D-C5B3-40CA-B5D0-32473206258E}"/>
              </a:ext>
            </a:extLst>
          </p:cNvPr>
          <p:cNvCxnSpPr>
            <a:cxnSpLocks/>
          </p:cNvCxnSpPr>
          <p:nvPr/>
        </p:nvCxnSpPr>
        <p:spPr>
          <a:xfrm flipV="1">
            <a:off x="547638" y="544725"/>
            <a:ext cx="8048723" cy="10502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57A74922-C6DE-4D45-BBAC-8172BA60C7FD}"/>
              </a:ext>
            </a:extLst>
          </p:cNvPr>
          <p:cNvSpPr txBox="1">
            <a:spLocks/>
          </p:cNvSpPr>
          <p:nvPr/>
        </p:nvSpPr>
        <p:spPr>
          <a:xfrm>
            <a:off x="1752599" y="155519"/>
            <a:ext cx="5791199" cy="37931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alibri"/>
              </a:rPr>
              <a:t>Value Added Ag &amp; Energy Guarantee Program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185705-C1C4-4758-A908-7F8A5973B09F}"/>
              </a:ext>
            </a:extLst>
          </p:cNvPr>
          <p:cNvSpPr/>
          <p:nvPr/>
        </p:nvSpPr>
        <p:spPr>
          <a:xfrm>
            <a:off x="1676399" y="687698"/>
            <a:ext cx="594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1200" b="1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The intent of this program is to encourage lenders to provide financing for projects, which must be located in North Dakota, that add value to North Dakota commodities with a guarantee provided by the Bank</a:t>
            </a:r>
            <a:r>
              <a:rPr lang="en-US" sz="12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.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8AB74E-219A-4718-9BBA-2F47A5CEE5DE}"/>
              </a:ext>
            </a:extLst>
          </p:cNvPr>
          <p:cNvSpPr/>
          <p:nvPr/>
        </p:nvSpPr>
        <p:spPr>
          <a:xfrm>
            <a:off x="76199" y="1628229"/>
            <a:ext cx="4572000" cy="204979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lnSpc>
                <a:spcPct val="115000"/>
              </a:lnSpc>
              <a:tabLst>
                <a:tab pos="171450" algn="l"/>
                <a:tab pos="342900" algn="l"/>
                <a:tab pos="571500" algn="l"/>
                <a:tab pos="857250" algn="l"/>
                <a:tab pos="1143000" algn="l"/>
                <a:tab pos="1428750" algn="l"/>
                <a:tab pos="1714500" algn="l"/>
                <a:tab pos="2143125" algn="l"/>
                <a:tab pos="2286000" algn="l"/>
                <a:tab pos="2571750" algn="l"/>
                <a:tab pos="2828925" algn="l"/>
                <a:tab pos="3086100" algn="l"/>
                <a:tab pos="3429000" algn="l"/>
                <a:tab pos="3714750" algn="l"/>
              </a:tabLst>
            </a:pPr>
            <a:r>
              <a:rPr lang="en-US" sz="1200" b="1" u="sng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Value added agriculture </a:t>
            </a:r>
            <a:r>
              <a:rPr lang="en-US" sz="1200" b="1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is a change made to primary agriculture products (crops and livestock) that increase the product’s value, thereby creating new economic activity and jobs in one of three ways: </a:t>
            </a:r>
            <a:endParaRPr lang="en-US" sz="1200" b="1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buFont typeface="Symbol" panose="05050102010706020507" pitchFamily="18" charset="2"/>
              <a:buChar char=""/>
              <a:tabLst>
                <a:tab pos="171450" algn="l"/>
                <a:tab pos="342900" algn="l"/>
                <a:tab pos="571500" algn="l"/>
                <a:tab pos="857250" algn="l"/>
                <a:tab pos="1143000" algn="l"/>
                <a:tab pos="1428750" algn="l"/>
                <a:tab pos="1714500" algn="l"/>
                <a:tab pos="2143125" algn="l"/>
                <a:tab pos="2286000" algn="l"/>
                <a:tab pos="2571750" algn="l"/>
                <a:tab pos="2828925" algn="l"/>
                <a:tab pos="3086100" algn="l"/>
                <a:tab pos="3429000" algn="l"/>
                <a:tab pos="3714750" algn="l"/>
              </a:tabLst>
            </a:pPr>
            <a:r>
              <a:rPr lang="en-US" sz="1200" b="1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Process activities that create value for the product and/or introduce the product to new markets;</a:t>
            </a:r>
          </a:p>
          <a:p>
            <a:pPr marL="257175" indent="-257175" defTabSz="685800">
              <a:buFont typeface="Symbol" panose="05050102010706020507" pitchFamily="18" charset="2"/>
              <a:buChar char=""/>
              <a:tabLst>
                <a:tab pos="171450" algn="l"/>
                <a:tab pos="342900" algn="l"/>
                <a:tab pos="571500" algn="l"/>
                <a:tab pos="857250" algn="l"/>
                <a:tab pos="1143000" algn="l"/>
                <a:tab pos="1428750" algn="l"/>
                <a:tab pos="1714500" algn="l"/>
                <a:tab pos="2143125" algn="l"/>
                <a:tab pos="2286000" algn="l"/>
                <a:tab pos="2571750" algn="l"/>
                <a:tab pos="2828925" algn="l"/>
                <a:tab pos="3086100" algn="l"/>
                <a:tab pos="3429000" algn="l"/>
                <a:tab pos="3714750" algn="l"/>
              </a:tabLst>
            </a:pPr>
            <a:r>
              <a:rPr lang="en-US" sz="1200" b="1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Diversification and/or modification of primary agriculture product; or</a:t>
            </a:r>
          </a:p>
          <a:p>
            <a:pPr marL="257175" indent="-257175" defTabSz="685800">
              <a:buFont typeface="Symbol" panose="05050102010706020507" pitchFamily="18" charset="2"/>
              <a:buChar char=""/>
              <a:tabLst>
                <a:tab pos="171450" algn="l"/>
                <a:tab pos="342900" algn="l"/>
                <a:tab pos="571500" algn="l"/>
                <a:tab pos="857250" algn="l"/>
                <a:tab pos="1143000" algn="l"/>
                <a:tab pos="1428750" algn="l"/>
                <a:tab pos="1714500" algn="l"/>
                <a:tab pos="2143125" algn="l"/>
                <a:tab pos="2286000" algn="l"/>
                <a:tab pos="2571750" algn="l"/>
                <a:tab pos="2828925" algn="l"/>
                <a:tab pos="3086100" algn="l"/>
                <a:tab pos="3429000" algn="l"/>
                <a:tab pos="3714750" algn="l"/>
              </a:tabLst>
            </a:pPr>
            <a:r>
              <a:rPr lang="en-US" sz="1200" b="1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Pre-production modifications that increase yield, quality and uses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E5C100-40D7-4C2A-90A4-2B7090A54A5D}"/>
              </a:ext>
            </a:extLst>
          </p:cNvPr>
          <p:cNvSpPr/>
          <p:nvPr/>
        </p:nvSpPr>
        <p:spPr>
          <a:xfrm>
            <a:off x="4529518" y="1576933"/>
            <a:ext cx="4572000" cy="215238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lnSpc>
                <a:spcPct val="115000"/>
              </a:lnSpc>
              <a:spcAft>
                <a:spcPts val="750"/>
              </a:spcAft>
              <a:tabLst>
                <a:tab pos="171450" algn="l"/>
                <a:tab pos="342900" algn="l"/>
                <a:tab pos="571500" algn="l"/>
                <a:tab pos="857250" algn="l"/>
                <a:tab pos="1143000" algn="l"/>
                <a:tab pos="1428750" algn="l"/>
                <a:tab pos="1714500" algn="l"/>
                <a:tab pos="2143125" algn="l"/>
                <a:tab pos="2286000" algn="l"/>
                <a:tab pos="2571750" algn="l"/>
                <a:tab pos="2828925" algn="l"/>
                <a:tab pos="3086100" algn="l"/>
                <a:tab pos="3429000" algn="l"/>
                <a:tab pos="3714750" algn="l"/>
              </a:tabLst>
            </a:pPr>
            <a:r>
              <a:rPr lang="en-US" sz="1200" b="1" u="sng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Value added energy </a:t>
            </a:r>
            <a:r>
              <a:rPr lang="en-US" sz="12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is a change made to hydrocarbons or by-products of hydrocarbons produced in North Dakota that increase the product’s value, thereby creating new economic activity and jobs in one of three ways:</a:t>
            </a:r>
          </a:p>
          <a:p>
            <a:pPr marL="257175" indent="-257175" defTabSz="685800">
              <a:buFont typeface="Symbol" panose="05050102010706020507" pitchFamily="18" charset="2"/>
              <a:buChar char=""/>
              <a:tabLst>
                <a:tab pos="171450" algn="l"/>
                <a:tab pos="342900" algn="l"/>
                <a:tab pos="571500" algn="l"/>
                <a:tab pos="857250" algn="l"/>
                <a:tab pos="1143000" algn="l"/>
                <a:tab pos="1428750" algn="l"/>
                <a:tab pos="1714500" algn="l"/>
                <a:tab pos="2143125" algn="l"/>
                <a:tab pos="2286000" algn="l"/>
                <a:tab pos="2571750" algn="l"/>
                <a:tab pos="2828925" algn="l"/>
                <a:tab pos="3086100" algn="l"/>
                <a:tab pos="3429000" algn="l"/>
                <a:tab pos="3714750" algn="l"/>
              </a:tabLst>
            </a:pPr>
            <a:r>
              <a:rPr lang="en-US" sz="1200" b="1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Process activities that create value for the hydrocarbon or by-products and/or introduce the product to new markets; </a:t>
            </a:r>
          </a:p>
          <a:p>
            <a:pPr marL="257175" indent="-257175" defTabSz="685800">
              <a:buFont typeface="Symbol" panose="05050102010706020507" pitchFamily="18" charset="2"/>
              <a:buChar char=""/>
              <a:tabLst>
                <a:tab pos="171450" algn="l"/>
                <a:tab pos="342900" algn="l"/>
                <a:tab pos="571500" algn="l"/>
                <a:tab pos="857250" algn="l"/>
                <a:tab pos="1143000" algn="l"/>
                <a:tab pos="1428750" algn="l"/>
                <a:tab pos="1714500" algn="l"/>
                <a:tab pos="2143125" algn="l"/>
                <a:tab pos="2286000" algn="l"/>
                <a:tab pos="2571750" algn="l"/>
                <a:tab pos="2828925" algn="l"/>
                <a:tab pos="3086100" algn="l"/>
                <a:tab pos="3429000" algn="l"/>
                <a:tab pos="3714750" algn="l"/>
              </a:tabLst>
            </a:pPr>
            <a:r>
              <a:rPr lang="en-US" sz="1200" b="1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Modifications of hydrocarbons or by-products that result in increased production, quality or uses;</a:t>
            </a:r>
          </a:p>
          <a:p>
            <a:pPr marL="257175" indent="-257175" defTabSz="685800">
              <a:buFont typeface="Symbol" panose="05050102010706020507" pitchFamily="18" charset="2"/>
              <a:buChar char=""/>
              <a:tabLst>
                <a:tab pos="171450" algn="l"/>
                <a:tab pos="342900" algn="l"/>
                <a:tab pos="571500" algn="l"/>
                <a:tab pos="857250" algn="l"/>
                <a:tab pos="1143000" algn="l"/>
                <a:tab pos="1428750" algn="l"/>
                <a:tab pos="1714500" algn="l"/>
                <a:tab pos="2143125" algn="l"/>
                <a:tab pos="2286000" algn="l"/>
                <a:tab pos="2571750" algn="l"/>
                <a:tab pos="2828925" algn="l"/>
                <a:tab pos="3086100" algn="l"/>
                <a:tab pos="3429000" algn="l"/>
                <a:tab pos="3714750" algn="l"/>
              </a:tabLst>
            </a:pPr>
            <a:r>
              <a:rPr lang="en-US" sz="1200" b="1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Pre-production modifications that increase production of hydrocarbons through drilling or mining activities.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72649E-7313-84E2-F85E-60925CEC4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687698"/>
            <a:ext cx="8991602" cy="50697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B4B1A3-36D4-461E-A2B0-96F3663B7E56}"/>
              </a:ext>
            </a:extLst>
          </p:cNvPr>
          <p:cNvSpPr txBox="1"/>
          <p:nvPr/>
        </p:nvSpPr>
        <p:spPr>
          <a:xfrm>
            <a:off x="3352800" y="4151274"/>
            <a:ext cx="21078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b="1" dirty="0">
                <a:latin typeface="Calibri"/>
              </a:rPr>
              <a:t>Program Funding: $80 million </a:t>
            </a:r>
          </a:p>
        </p:txBody>
      </p:sp>
    </p:spTree>
    <p:extLst>
      <p:ext uri="{BB962C8B-B14F-4D97-AF65-F5344CB8AC3E}">
        <p14:creationId xmlns:p14="http://schemas.microsoft.com/office/powerpoint/2010/main" val="2193957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FFA16-8259-4480-B446-D6FDE3D82A11}"/>
              </a:ext>
            </a:extLst>
          </p:cNvPr>
          <p:cNvSpPr txBox="1">
            <a:spLocks/>
          </p:cNvSpPr>
          <p:nvPr/>
        </p:nvSpPr>
        <p:spPr>
          <a:xfrm>
            <a:off x="2528142" y="886295"/>
            <a:ext cx="4266615" cy="37931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endParaRPr lang="en-US" sz="18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BFDFD76-50D9-4A3A-BD0B-F7149B1455B0}"/>
              </a:ext>
            </a:extLst>
          </p:cNvPr>
          <p:cNvCxnSpPr>
            <a:cxnSpLocks/>
          </p:cNvCxnSpPr>
          <p:nvPr/>
        </p:nvCxnSpPr>
        <p:spPr>
          <a:xfrm flipV="1">
            <a:off x="587432" y="920473"/>
            <a:ext cx="8048723" cy="10502"/>
          </a:xfrm>
          <a:prstGeom prst="lin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6CAF64-AB44-4EC0-BD97-9452A760461E}"/>
              </a:ext>
            </a:extLst>
          </p:cNvPr>
          <p:cNvSpPr txBox="1">
            <a:spLocks/>
          </p:cNvSpPr>
          <p:nvPr/>
        </p:nvSpPr>
        <p:spPr>
          <a:xfrm>
            <a:off x="2718348" y="1437071"/>
            <a:ext cx="3886200" cy="3705269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  <a:defRPr/>
            </a:pPr>
            <a:r>
              <a:rPr lang="en-US" sz="1200" b="1" dirty="0">
                <a:solidFill>
                  <a:sysClr val="windowText" lastClr="000000"/>
                </a:solidFill>
                <a:latin typeface="Calibri" panose="020F0502020204030204"/>
              </a:rPr>
              <a:t>To provide Loans, interest rate buydowns, or grants to support new or expanding value - added agriculture businesses that demonstrate financial feasibility, enhance profitability for farmers and ranchers, create jobs, and grow the state's economy. </a:t>
            </a:r>
          </a:p>
          <a:p>
            <a:pPr marL="0" indent="0" defTabSz="685800">
              <a:spcBef>
                <a:spcPts val="750"/>
              </a:spcBef>
              <a:buNone/>
              <a:defRPr/>
            </a:pPr>
            <a:endParaRPr lang="en-US" sz="12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indent="0" defTabSz="685800">
              <a:spcBef>
                <a:spcPts val="750"/>
              </a:spcBef>
              <a:buNone/>
              <a:defRPr/>
            </a:pPr>
            <a:r>
              <a:rPr lang="en-US" sz="1200" b="1" dirty="0">
                <a:solidFill>
                  <a:sysClr val="windowText" lastClr="000000"/>
                </a:solidFill>
                <a:latin typeface="Calibri" panose="020F0502020204030204"/>
              </a:rPr>
              <a:t>Value added agriculture businesses include food production or processing facilities; feed or pet food processing facilities; commodity processing facilities; agriculture product manufacturers; and animal agriculture production facilities, including swine, poultry, dairy, and feed lot production facilities.</a:t>
            </a:r>
          </a:p>
          <a:p>
            <a:pPr marL="0" indent="0" defTabSz="685800">
              <a:spcBef>
                <a:spcPts val="750"/>
              </a:spcBef>
              <a:buNone/>
              <a:defRPr/>
            </a:pPr>
            <a:r>
              <a:rPr lang="en-US" sz="1200" b="1" u="sng" dirty="0">
                <a:solidFill>
                  <a:sysClr val="windowText" lastClr="000000"/>
                </a:solidFill>
                <a:latin typeface="Calibri" panose="020F0502020204030204"/>
              </a:rPr>
              <a:t>Administration </a:t>
            </a:r>
          </a:p>
          <a:p>
            <a:pPr marL="0" indent="0" defTabSz="685800">
              <a:spcBef>
                <a:spcPts val="750"/>
              </a:spcBef>
              <a:buNone/>
              <a:defRPr/>
            </a:pPr>
            <a:r>
              <a:rPr lang="en-US" sz="1200" b="1" dirty="0">
                <a:solidFill>
                  <a:sysClr val="windowText" lastClr="000000"/>
                </a:solidFill>
                <a:latin typeface="Calibri" panose="020F0502020204030204"/>
              </a:rPr>
              <a:t>The bill provides for the Agriculture Commissioner to appoint an 11-member committee that will screen and approve applications. If approved as a loan, BND will provide administrative services. </a:t>
            </a:r>
          </a:p>
          <a:p>
            <a:pPr marL="0" indent="0" defTabSz="685800">
              <a:spcBef>
                <a:spcPts val="750"/>
              </a:spcBef>
              <a:buNone/>
              <a:defRPr/>
            </a:pPr>
            <a:r>
              <a:rPr lang="en-US" sz="1200" b="1" u="sng" dirty="0">
                <a:solidFill>
                  <a:sysClr val="windowText" lastClr="000000"/>
                </a:solidFill>
                <a:latin typeface="Calibri" panose="020F0502020204030204"/>
              </a:rPr>
              <a:t>Total Funding </a:t>
            </a:r>
          </a:p>
          <a:p>
            <a:pPr marL="0" indent="0" defTabSz="685800">
              <a:spcBef>
                <a:spcPts val="750"/>
              </a:spcBef>
              <a:buNone/>
              <a:defRPr/>
            </a:pPr>
            <a:r>
              <a:rPr lang="en-US" sz="1200" b="1" dirty="0">
                <a:solidFill>
                  <a:sysClr val="windowText" lastClr="000000"/>
                </a:solidFill>
                <a:latin typeface="Calibri" panose="020F0502020204030204"/>
              </a:rPr>
              <a:t>$10,000,000 </a:t>
            </a:r>
          </a:p>
          <a:p>
            <a:pPr marL="0" indent="0" defTabSz="685800">
              <a:spcBef>
                <a:spcPts val="750"/>
              </a:spcBef>
              <a:buNone/>
              <a:defRPr/>
            </a:pPr>
            <a:endParaRPr lang="en-US" sz="105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indent="0" defTabSz="685800">
              <a:spcBef>
                <a:spcPts val="750"/>
              </a:spcBef>
              <a:buNone/>
              <a:defRPr/>
            </a:pPr>
            <a:endParaRPr lang="en-US" sz="1200" u="sng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412B28-5FD1-4A99-A85D-AF738418DCE4}"/>
              </a:ext>
            </a:extLst>
          </p:cNvPr>
          <p:cNvSpPr txBox="1"/>
          <p:nvPr/>
        </p:nvSpPr>
        <p:spPr>
          <a:xfrm>
            <a:off x="2718348" y="2284307"/>
            <a:ext cx="1127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b="1" u="sng" dirty="0">
                <a:solidFill>
                  <a:prstClr val="black"/>
                </a:solidFill>
                <a:latin typeface="Calibri"/>
              </a:rPr>
              <a:t>Who Qualifies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CC872B-F31E-4F43-846B-4C6BDFAD04F2}"/>
              </a:ext>
            </a:extLst>
          </p:cNvPr>
          <p:cNvSpPr txBox="1"/>
          <p:nvPr/>
        </p:nvSpPr>
        <p:spPr>
          <a:xfrm>
            <a:off x="2718348" y="1237420"/>
            <a:ext cx="1301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200" b="1" u="sng" dirty="0">
                <a:solidFill>
                  <a:prstClr val="black"/>
                </a:solidFill>
                <a:latin typeface="Calibri"/>
              </a:rPr>
              <a:t>Purpose of Fund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F1C99-A24F-584A-1F2D-8580A2BD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52401" y="965153"/>
            <a:ext cx="8839200" cy="47344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52B96F-CDBB-4B34-B427-F400F29FA7F3}"/>
              </a:ext>
            </a:extLst>
          </p:cNvPr>
          <p:cNvSpPr/>
          <p:nvPr/>
        </p:nvSpPr>
        <p:spPr>
          <a:xfrm>
            <a:off x="659954" y="458931"/>
            <a:ext cx="8002988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HB1475 Created The Agriculture Diversification and Development Fund (ADD)</a:t>
            </a:r>
          </a:p>
        </p:txBody>
      </p:sp>
    </p:spTree>
    <p:extLst>
      <p:ext uri="{BB962C8B-B14F-4D97-AF65-F5344CB8AC3E}">
        <p14:creationId xmlns:p14="http://schemas.microsoft.com/office/powerpoint/2010/main" val="2530299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F92E4C-2330-4000-9603-5D2E5F0B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-147675"/>
            <a:ext cx="8229600" cy="1138275"/>
          </a:xfrm>
        </p:spPr>
        <p:txBody>
          <a:bodyPr>
            <a:normAutofit/>
          </a:bodyPr>
          <a:lstStyle/>
          <a:p>
            <a:r>
              <a:rPr lang="en-US" sz="3600" dirty="0"/>
              <a:t>“Match” Loans To Large Scale Projects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5D261-3D21-4E8C-8250-D3F8BD0BF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229" y="1258329"/>
            <a:ext cx="3950935" cy="4179491"/>
          </a:xfrm>
        </p:spPr>
        <p:txBody>
          <a:bodyPr>
            <a:normAutofit lnSpcReduction="10000"/>
          </a:bodyPr>
          <a:lstStyle/>
          <a:p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MATCH serves as the primary loan program to support large-scale economic diversification projects with </a:t>
            </a:r>
            <a:r>
              <a:rPr lang="en-US" sz="1600" b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investment rated companies.</a:t>
            </a:r>
            <a:r>
              <a:rPr lang="en-US" sz="1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State Investment Board utilizes the “Legacy Fund” to purchase CD’s at BND to provide funding for the loan.</a:t>
            </a: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Goal is to provide bond type interest rates without going to the market. </a:t>
            </a:r>
          </a:p>
          <a:p>
            <a:pPr marL="0" indent="0">
              <a:buNone/>
            </a:pPr>
            <a:endParaRPr lang="en-US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May be a fixed rate up to 20-years with a like term US Treasury + .25 basis points to BND and up to .25 basis points for the Lead Financial Institution for servicing the loan.  </a:t>
            </a:r>
          </a:p>
          <a:p>
            <a:endParaRPr lang="en-US" sz="16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9AEBB8-B048-4E66-9355-4F365AB4F9BE}"/>
              </a:ext>
            </a:extLst>
          </p:cNvPr>
          <p:cNvCxnSpPr>
            <a:cxnSpLocks/>
          </p:cNvCxnSpPr>
          <p:nvPr/>
        </p:nvCxnSpPr>
        <p:spPr>
          <a:xfrm>
            <a:off x="609600" y="685800"/>
            <a:ext cx="6019800" cy="0"/>
          </a:xfrm>
          <a:prstGeom prst="line">
            <a:avLst/>
          </a:prstGeom>
          <a:ln w="28575">
            <a:solidFill>
              <a:srgbClr val="33D5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6146B8B-13F1-786D-F317-511928A9C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717053"/>
            <a:ext cx="3810000" cy="2262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AD5A63-6039-3926-EBE3-729D264A5D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4090187" y="2404254"/>
            <a:ext cx="2590800" cy="25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F8033-6855-241F-545E-0813528C8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935" y="2710671"/>
            <a:ext cx="3171065" cy="1240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DD5DCE-888F-21E7-DE25-1651A2F3ED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</a:blip>
          <a:stretch>
            <a:fillRect/>
          </a:stretch>
        </p:blipFill>
        <p:spPr>
          <a:xfrm>
            <a:off x="6311196" y="4008416"/>
            <a:ext cx="2695575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36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81C53-5960-4CDB-9404-32CF1C129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3218" y="377275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13C4E"/>
                </a:solidFill>
              </a:rPr>
              <a:t>Administered Loan Programs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5C9C1C-56EF-44F1-8DC4-1853C39929E7}"/>
              </a:ext>
            </a:extLst>
          </p:cNvPr>
          <p:cNvCxnSpPr>
            <a:cxnSpLocks/>
          </p:cNvCxnSpPr>
          <p:nvPr/>
        </p:nvCxnSpPr>
        <p:spPr>
          <a:xfrm>
            <a:off x="2971800" y="986875"/>
            <a:ext cx="4495800" cy="0"/>
          </a:xfrm>
          <a:prstGeom prst="line">
            <a:avLst/>
          </a:prstGeom>
          <a:ln w="28575">
            <a:solidFill>
              <a:srgbClr val="33D5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>
            <a:extLst>
              <a:ext uri="{FF2B5EF4-FFF2-40B4-BE49-F238E27FC236}">
                <a16:creationId xmlns:a16="http://schemas.microsoft.com/office/drawing/2014/main" id="{93E57A07-1AA9-4532-8FD3-24D917F1A343}"/>
              </a:ext>
            </a:extLst>
          </p:cNvPr>
          <p:cNvSpPr txBox="1">
            <a:spLocks/>
          </p:cNvSpPr>
          <p:nvPr/>
        </p:nvSpPr>
        <p:spPr>
          <a:xfrm>
            <a:off x="3130155" y="1143000"/>
            <a:ext cx="6260307" cy="44957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Infrastructure Revolving Loan Fund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Water Infrastructure Revolving Loan Fund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School construction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  Medical PACE buydown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  Clean Sustainable Energy Fund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  Agriculture Development and Diversification Fund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  Legacy Fund Investing in Future Technology (LIFT)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Rebuilders Permanent Loan Fund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Western Area Water Supply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Critical Infrastructure needs loans in Bakken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Emergency lending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To Department of Emergency Services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To Agriculture Commissioner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To Adjutant General 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8B133F-4253-46E5-A9D1-88B538686E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25494"/>
          <a:stretch/>
        </p:blipFill>
        <p:spPr>
          <a:xfrm rot="5400000">
            <a:off x="-1944291" y="1953816"/>
            <a:ext cx="6781800" cy="287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65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81000" y="2743200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13C4E"/>
                </a:solidFill>
              </a:rPr>
              <a:t>Wrap up and Questions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295400" y="3429000"/>
            <a:ext cx="5867400" cy="0"/>
          </a:xfrm>
          <a:prstGeom prst="line">
            <a:avLst/>
          </a:prstGeom>
          <a:ln w="28575">
            <a:solidFill>
              <a:srgbClr val="33D5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73549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in a field&#10;&#10;Description generated with very high confidence">
            <a:extLst>
              <a:ext uri="{FF2B5EF4-FFF2-40B4-BE49-F238E27FC236}">
                <a16:creationId xmlns:a16="http://schemas.microsoft.com/office/drawing/2014/main" id="{8343A111-8A3B-47EB-930A-9066974B32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2500" r="52500"/>
          <a:stretch/>
        </p:blipFill>
        <p:spPr>
          <a:xfrm>
            <a:off x="332674" y="990600"/>
            <a:ext cx="2595278" cy="5343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ACFD8D-BC33-45D0-BA66-C0614A0271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6197" r="26666"/>
          <a:stretch/>
        </p:blipFill>
        <p:spPr>
          <a:xfrm>
            <a:off x="5385626" y="1174454"/>
            <a:ext cx="3200400" cy="45450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6C9D12-F30B-4FAC-B9A3-279717A2B4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9" t="14102" r="38334" b="-464"/>
          <a:stretch/>
        </p:blipFill>
        <p:spPr>
          <a:xfrm>
            <a:off x="2947226" y="1174455"/>
            <a:ext cx="2438400" cy="52646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88D26D-9297-4DFB-B9C8-40E3F0AB8C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0" y="107220"/>
            <a:ext cx="8763000" cy="1062342"/>
          </a:xfrm>
          <a:solidFill>
            <a:srgbClr val="33D5AC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013C4E"/>
                </a:solidFill>
              </a:rPr>
              <a:t>Mission: </a:t>
            </a:r>
            <a:r>
              <a:rPr lang="en-US" sz="2700" dirty="0">
                <a:solidFill>
                  <a:srgbClr val="013C4E"/>
                </a:solidFill>
                <a:latin typeface="Arial" pitchFamily="34" charset="0"/>
                <a:cs typeface="Arial" pitchFamily="34" charset="0"/>
              </a:rPr>
              <a:t>To deliver quality, sound financial services that promote agriculture, commerce and industry in North Dakota</a:t>
            </a:r>
            <a:endParaRPr lang="en-US" sz="2700" dirty="0">
              <a:solidFill>
                <a:srgbClr val="013C4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112B7B-572D-42CF-8144-F9F254ED2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" y="5595624"/>
            <a:ext cx="6474289" cy="1026429"/>
          </a:xfrm>
          <a:prstGeom prst="rect">
            <a:avLst/>
          </a:prstGeom>
        </p:spPr>
      </p:pic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D27B3DEA-6BB1-803E-012A-E292B5ED13E0}"/>
              </a:ext>
            </a:extLst>
          </p:cNvPr>
          <p:cNvSpPr txBox="1">
            <a:spLocks/>
          </p:cNvSpPr>
          <p:nvPr/>
        </p:nvSpPr>
        <p:spPr>
          <a:xfrm>
            <a:off x="914400" y="1538140"/>
            <a:ext cx="7162800" cy="324057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3600" b="1" dirty="0"/>
              <a:t>BND partners with local financial institutions to “participate” in loans and who serve as the distribution channel for BND programs. </a:t>
            </a:r>
          </a:p>
        </p:txBody>
      </p:sp>
    </p:spTree>
    <p:extLst>
      <p:ext uri="{BB962C8B-B14F-4D97-AF65-F5344CB8AC3E}">
        <p14:creationId xmlns:p14="http://schemas.microsoft.com/office/powerpoint/2010/main" val="1542301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5BA934-2450-3175-08FC-A37CBF7BF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95" y="381000"/>
            <a:ext cx="4343400" cy="574357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FDE11-2209-DD67-A9E9-E79838DF1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628" y="152400"/>
            <a:ext cx="4480494" cy="2646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1A055E-2011-CAE1-013D-5AEBDB9E7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905" y="2895600"/>
            <a:ext cx="4553295" cy="276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24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27C29-7FE9-460F-AF37-CF27E6EEB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04800"/>
            <a:ext cx="8229600" cy="466937"/>
          </a:xfrm>
        </p:spPr>
        <p:txBody>
          <a:bodyPr>
            <a:normAutofit fontScale="90000"/>
          </a:bodyPr>
          <a:lstStyle/>
          <a:p>
            <a:r>
              <a:rPr lang="en-US" dirty="0"/>
              <a:t>BND—An Economic Engine for North Dakota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105550AE-4417-2648-65FB-48B7D25F4A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9497156"/>
              </p:ext>
            </p:extLst>
          </p:nvPr>
        </p:nvGraphicFramePr>
        <p:xfrm>
          <a:off x="1042608" y="990600"/>
          <a:ext cx="7058783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4647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2FACFD4-0829-00B3-2F79-2C6F098CF8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991889"/>
              </p:ext>
            </p:extLst>
          </p:nvPr>
        </p:nvGraphicFramePr>
        <p:xfrm>
          <a:off x="495300" y="533400"/>
          <a:ext cx="81534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38574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A078DE-8886-9D25-7CCF-0EE965945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04" y="533400"/>
            <a:ext cx="8737991" cy="513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2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974F121-81FB-4057-BD3C-AC2FBF844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767027"/>
              </p:ext>
            </p:extLst>
          </p:nvPr>
        </p:nvGraphicFramePr>
        <p:xfrm>
          <a:off x="150394" y="381000"/>
          <a:ext cx="8843211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2EA56EF-E47A-4591-8899-D10967A408C7}"/>
              </a:ext>
            </a:extLst>
          </p:cNvPr>
          <p:cNvSpPr txBox="1"/>
          <p:nvPr/>
        </p:nvSpPr>
        <p:spPr>
          <a:xfrm>
            <a:off x="2209800" y="5181600"/>
            <a:ext cx="1540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Millions of Dollars</a:t>
            </a:r>
          </a:p>
        </p:txBody>
      </p:sp>
    </p:spTree>
    <p:extLst>
      <p:ext uri="{BB962C8B-B14F-4D97-AF65-F5344CB8AC3E}">
        <p14:creationId xmlns:p14="http://schemas.microsoft.com/office/powerpoint/2010/main" val="1881971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715B92-07F9-7078-0BCE-64CEC51ED1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20670" y="304800"/>
            <a:ext cx="8902660" cy="51305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32A17-2EB3-5CD2-D43D-96061236B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524000"/>
          </a:xfrm>
        </p:spPr>
        <p:txBody>
          <a:bodyPr/>
          <a:lstStyle/>
          <a:p>
            <a:pPr algn="ctr"/>
            <a:r>
              <a:rPr lang="en-US" dirty="0"/>
              <a:t>Bank of North Dakota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336A3-6208-F6ED-772A-6977EAF194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2286000"/>
            <a:ext cx="6400800" cy="8382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Loan Programs </a:t>
            </a:r>
          </a:p>
        </p:txBody>
      </p:sp>
    </p:spTree>
    <p:extLst>
      <p:ext uri="{BB962C8B-B14F-4D97-AF65-F5344CB8AC3E}">
        <p14:creationId xmlns:p14="http://schemas.microsoft.com/office/powerpoint/2010/main" val="3226967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F92E4C-2330-4000-9603-5D2E5F0B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144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Pace Programs </a:t>
            </a:r>
            <a:r>
              <a:rPr lang="en-US" sz="3600" dirty="0">
                <a:solidFill>
                  <a:schemeClr val="bg1"/>
                </a:solidFill>
              </a:rPr>
              <a:t>Business 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5D261-3D21-4E8C-8250-D3F8BD0BF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91950"/>
            <a:ext cx="8915400" cy="4525963"/>
          </a:xfrm>
        </p:spPr>
        <p:txBody>
          <a:bodyPr>
            <a:normAutofit/>
          </a:bodyPr>
          <a:lstStyle/>
          <a:p>
            <a:r>
              <a:rPr lang="en-US" sz="1800" dirty="0"/>
              <a:t>Provide an Interest Rate “Buydown” for certain Commercial Loans</a:t>
            </a:r>
          </a:p>
          <a:p>
            <a:pPr lvl="1"/>
            <a:r>
              <a:rPr lang="en-US" sz="1800" dirty="0"/>
              <a:t>Based on Investment or Jobs Created </a:t>
            </a:r>
          </a:p>
          <a:p>
            <a:pPr lvl="1"/>
            <a:r>
              <a:rPr lang="en-US" sz="1800" dirty="0"/>
              <a:t>Requires a Community “Match” based on a Percentage Calculation. </a:t>
            </a:r>
          </a:p>
          <a:p>
            <a:pPr lvl="1"/>
            <a:r>
              <a:rPr lang="en-US" sz="1800" dirty="0"/>
              <a:t>Various Versions of “Pace” such as Flex; Affordable Housing; Child Care. </a:t>
            </a:r>
          </a:p>
          <a:p>
            <a:pPr lvl="1"/>
            <a:r>
              <a:rPr lang="en-US" sz="1800" dirty="0"/>
              <a:t>Also have “Ag Pace” Program to provide buydown to “On-Farm” businesses that are integrated into the farm operation. (Support Income Diversification)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9AEBB8-B048-4E66-9355-4F365AB4F9BE}"/>
              </a:ext>
            </a:extLst>
          </p:cNvPr>
          <p:cNvCxnSpPr>
            <a:cxnSpLocks/>
          </p:cNvCxnSpPr>
          <p:nvPr/>
        </p:nvCxnSpPr>
        <p:spPr>
          <a:xfrm>
            <a:off x="609600" y="762000"/>
            <a:ext cx="6019800" cy="0"/>
          </a:xfrm>
          <a:prstGeom prst="line">
            <a:avLst/>
          </a:prstGeom>
          <a:ln w="28575">
            <a:solidFill>
              <a:srgbClr val="33D5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50DF103-9221-473C-A8FF-1CF8C1C58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285" y="3886200"/>
            <a:ext cx="4818715" cy="18096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52EEE7-2A87-40C2-B9D0-793E4B4E26C1}"/>
              </a:ext>
            </a:extLst>
          </p:cNvPr>
          <p:cNvSpPr txBox="1"/>
          <p:nvPr/>
        </p:nvSpPr>
        <p:spPr>
          <a:xfrm>
            <a:off x="5562600" y="3429000"/>
            <a:ext cx="2585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PACE Buydown Schedule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580432-0C18-94AF-4097-39F1D554D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70429"/>
            <a:ext cx="3868085" cy="2654568"/>
          </a:xfrm>
          <a:prstGeom prst="rect">
            <a:avLst/>
          </a:prstGeom>
          <a:noFill/>
          <a:ln w="15875">
            <a:solidFill>
              <a:srgbClr val="33D5AC"/>
            </a:solidFill>
          </a:ln>
        </p:spPr>
      </p:pic>
    </p:spTree>
    <p:extLst>
      <p:ext uri="{BB962C8B-B14F-4D97-AF65-F5344CB8AC3E}">
        <p14:creationId xmlns:p14="http://schemas.microsoft.com/office/powerpoint/2010/main" val="3571161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R_METADATA_KEY" val="ea95192b-6850-4c77-9d5f-12379343e6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DB1F1C29DB8346B6DE5F4AB11A5147" ma:contentTypeVersion="22" ma:contentTypeDescription="Create a new document." ma:contentTypeScope="" ma:versionID="d02029dd020a9c46fa7457608cc25707">
  <xsd:schema xmlns:xsd="http://www.w3.org/2001/XMLSchema" xmlns:xs="http://www.w3.org/2001/XMLSchema" xmlns:p="http://schemas.microsoft.com/office/2006/metadata/properties" xmlns:ns1="http://schemas.microsoft.com/sharepoint/v3" xmlns:ns2="23aa5e24-0afb-4e59-9dc3-7000ee915fea" xmlns:ns3="f45c79ae-7081-48ed-8529-ac83725463f7" xmlns:ns4="25d83d48-fb20-4537-95a6-325135718581" targetNamespace="http://schemas.microsoft.com/office/2006/metadata/properties" ma:root="true" ma:fieldsID="198bc9fc0e769b592eda8b8cb6db0b01" ns1:_="" ns2:_="" ns3:_="" ns4:_="">
    <xsd:import namespace="http://schemas.microsoft.com/sharepoint/v3"/>
    <xsd:import namespace="23aa5e24-0afb-4e59-9dc3-7000ee915fea"/>
    <xsd:import namespace="f45c79ae-7081-48ed-8529-ac83725463f7"/>
    <xsd:import namespace="25d83d48-fb20-4537-95a6-325135718581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Summary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ContactName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aa5e24-0afb-4e59-9dc3-7000ee915fea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format="Dropdown" ma:internalName="Category">
      <xsd:simpleType>
        <xsd:restriction base="dms:Choice">
          <xsd:enumeration value="All-Staff Meetings"/>
          <xsd:enumeration value="ArcGIS Maps"/>
          <xsd:enumeration value="Banners"/>
          <xsd:enumeration value="Cabinet Reports"/>
          <xsd:enumeration value="Committees"/>
          <xsd:enumeration value="Divisions"/>
          <xsd:enumeration value="Fiscal"/>
          <xsd:enumeration value="Goals"/>
          <xsd:enumeration value="Human Resources"/>
          <xsd:enumeration value="Information Technology"/>
          <xsd:enumeration value="Marketing &amp; Communications"/>
          <xsd:enumeration value="Office Forms"/>
          <xsd:enumeration value="Policies"/>
          <xsd:enumeration value="Procedures"/>
          <xsd:enumeration value="Templates"/>
          <xsd:enumeration value="Travel"/>
        </xsd:restriction>
      </xsd:simpleType>
    </xsd:element>
    <xsd:element name="Summary" ma:index="9" nillable="true" ma:displayName="Summary" ma:format="Dropdown" ma:internalName="Summary">
      <xsd:simpleType>
        <xsd:restriction base="dms:Note">
          <xsd:maxLength value="255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ContactName" ma:index="23" nillable="true" ma:displayName="Contact Name" ma:format="Dropdown" ma:internalName="ContactName">
      <xsd:simpleType>
        <xsd:restriction base="dms:Text">
          <xsd:maxLength value="255"/>
        </xsd:restriction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bbe65411-2828-40d8-bdc2-0527504d90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c79ae-7081-48ed-8529-ac83725463f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d83d48-fb20-4537-95a6-325135718581" elementFormDefault="qualified">
    <xsd:import namespace="http://schemas.microsoft.com/office/2006/documentManagement/types"/>
    <xsd:import namespace="http://schemas.microsoft.com/office/infopath/2007/PartnerControls"/>
    <xsd:element name="TaxCatchAll" ma:index="28" nillable="true" ma:displayName="Taxonomy Catch All Column" ma:hidden="true" ma:list="{a4c318be-9be2-49a4-81e6-098915c8ca15}" ma:internalName="TaxCatchAll" ma:showField="CatchAllData" ma:web="f45c79ae-7081-48ed-8529-ac83725463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23aa5e24-0afb-4e59-9dc3-7000ee915fea">
      <Terms xmlns="http://schemas.microsoft.com/office/infopath/2007/PartnerControls"/>
    </lcf76f155ced4ddcb4097134ff3c332f>
    <ContactName xmlns="23aa5e24-0afb-4e59-9dc3-7000ee915fea" xsi:nil="true"/>
    <Category xmlns="23aa5e24-0afb-4e59-9dc3-7000ee915fea" xsi:nil="true"/>
    <Summary xmlns="23aa5e24-0afb-4e59-9dc3-7000ee915fea" xsi:nil="true"/>
    <TaxCatchAll xmlns="25d83d48-fb20-4537-95a6-325135718581" xsi:nil="true"/>
  </documentManagement>
</p:properties>
</file>

<file path=customXml/itemProps1.xml><?xml version="1.0" encoding="utf-8"?>
<ds:datastoreItem xmlns:ds="http://schemas.openxmlformats.org/officeDocument/2006/customXml" ds:itemID="{9D1A3E98-8A5B-4188-8A37-C3BBC7312D5F}"/>
</file>

<file path=customXml/itemProps2.xml><?xml version="1.0" encoding="utf-8"?>
<ds:datastoreItem xmlns:ds="http://schemas.openxmlformats.org/officeDocument/2006/customXml" ds:itemID="{49B5177A-A3B5-447A-9161-9348D7B3223A}"/>
</file>

<file path=customXml/itemProps3.xml><?xml version="1.0" encoding="utf-8"?>
<ds:datastoreItem xmlns:ds="http://schemas.openxmlformats.org/officeDocument/2006/customXml" ds:itemID="{7FD2D191-18C4-4AB9-885D-89F1B1F173A2}"/>
</file>

<file path=docProps/app.xml><?xml version="1.0" encoding="utf-8"?>
<Properties xmlns="http://schemas.openxmlformats.org/officeDocument/2006/extended-properties" xmlns:vt="http://schemas.openxmlformats.org/officeDocument/2006/docPropsVTypes">
  <TotalTime>3761</TotalTime>
  <Words>709</Words>
  <Application>Microsoft Office PowerPoint</Application>
  <PresentationFormat>On-screen Show (4:3)</PresentationFormat>
  <Paragraphs>86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Symbol</vt:lpstr>
      <vt:lpstr>Office Theme</vt:lpstr>
      <vt:lpstr>3_Office Theme</vt:lpstr>
      <vt:lpstr>PowerPoint Presentation</vt:lpstr>
      <vt:lpstr>Mission: To deliver quality, sound financial services that promote agriculture, commerce and industry in North Dakota</vt:lpstr>
      <vt:lpstr>PowerPoint Presentation</vt:lpstr>
      <vt:lpstr>BND—An Economic Engine for North Dakota</vt:lpstr>
      <vt:lpstr>PowerPoint Presentation</vt:lpstr>
      <vt:lpstr>PowerPoint Presentation</vt:lpstr>
      <vt:lpstr>PowerPoint Presentation</vt:lpstr>
      <vt:lpstr>Bank of North Dakota </vt:lpstr>
      <vt:lpstr>Pace Programs Business and</vt:lpstr>
      <vt:lpstr>PowerPoint Presentation</vt:lpstr>
      <vt:lpstr>PowerPoint Presentation</vt:lpstr>
      <vt:lpstr>“Match” Loans To Large Scale Projects</vt:lpstr>
      <vt:lpstr>Administered Loan Programs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Hatzenbuhler, Chad</dc:creator>
  <cp:lastModifiedBy>Hullet, Kelvin L.</cp:lastModifiedBy>
  <cp:revision>159</cp:revision>
  <cp:lastPrinted>2018-03-02T19:07:05Z</cp:lastPrinted>
  <dcterms:created xsi:type="dcterms:W3CDTF">2017-02-10T17:38:21Z</dcterms:created>
  <dcterms:modified xsi:type="dcterms:W3CDTF">2022-08-18T23:20:20Z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0x010100E8DB1F1C29DB8346B6DE5F4AB11A5147</vt:lpwstr>
  </property>
</Properties>
</file>