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709" r:id="rId6"/>
    <p:sldMasterId id="2147483721" r:id="rId7"/>
  </p:sldMasterIdLst>
  <p:notesMasterIdLst>
    <p:notesMasterId r:id="rId31"/>
  </p:notesMasterIdLst>
  <p:sldIdLst>
    <p:sldId id="256" r:id="rId8"/>
    <p:sldId id="257" r:id="rId9"/>
    <p:sldId id="258" r:id="rId10"/>
    <p:sldId id="259" r:id="rId11"/>
    <p:sldId id="260" r:id="rId12"/>
    <p:sldId id="2424" r:id="rId13"/>
    <p:sldId id="264" r:id="rId14"/>
    <p:sldId id="2407" r:id="rId15"/>
    <p:sldId id="263" r:id="rId16"/>
    <p:sldId id="2406" r:id="rId17"/>
    <p:sldId id="2393" r:id="rId18"/>
    <p:sldId id="261" r:id="rId19"/>
    <p:sldId id="262" r:id="rId20"/>
    <p:sldId id="2392" r:id="rId21"/>
    <p:sldId id="2409" r:id="rId22"/>
    <p:sldId id="2404" r:id="rId23"/>
    <p:sldId id="2394" r:id="rId24"/>
    <p:sldId id="2395" r:id="rId25"/>
    <p:sldId id="2405" r:id="rId26"/>
    <p:sldId id="2410" r:id="rId27"/>
    <p:sldId id="2402" r:id="rId28"/>
    <p:sldId id="2399" r:id="rId29"/>
    <p:sldId id="23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242ECF-EC02-353D-4863-234C4BEB5AB4}" v="16" dt="2022-08-22T21:06:21.938"/>
    <p1510:client id="{B2F6CF89-D667-48A8-A62E-CEB7332610A0}" v="353" dt="2022-08-15T23:34:41.855"/>
    <p1510:client id="{FF333E6D-2045-4865-8A97-4EB8E7B19929}" v="823" dt="2022-08-15T14:10:40.0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otsky, Penny J." userId="S::pjblotsky@nd.gov::aebd7d42-fe37-48aa-959f-ebc63e3681d6" providerId="AD" clId="Web-{66242ECF-EC02-353D-4863-234C4BEB5AB4}"/>
    <pc:docChg chg="modSld">
      <pc:chgData name="Blotsky, Penny J." userId="S::pjblotsky@nd.gov::aebd7d42-fe37-48aa-959f-ebc63e3681d6" providerId="AD" clId="Web-{66242ECF-EC02-353D-4863-234C4BEB5AB4}" dt="2022-08-22T21:06:21.610" v="14" actId="20577"/>
      <pc:docMkLst>
        <pc:docMk/>
      </pc:docMkLst>
      <pc:sldChg chg="modSp">
        <pc:chgData name="Blotsky, Penny J." userId="S::pjblotsky@nd.gov::aebd7d42-fe37-48aa-959f-ebc63e3681d6" providerId="AD" clId="Web-{66242ECF-EC02-353D-4863-234C4BEB5AB4}" dt="2022-08-22T21:06:21.610" v="14" actId="20577"/>
        <pc:sldMkLst>
          <pc:docMk/>
          <pc:sldMk cId="3705671194" sldId="2402"/>
        </pc:sldMkLst>
        <pc:spChg chg="mod">
          <ac:chgData name="Blotsky, Penny J." userId="S::pjblotsky@nd.gov::aebd7d42-fe37-48aa-959f-ebc63e3681d6" providerId="AD" clId="Web-{66242ECF-EC02-353D-4863-234C4BEB5AB4}" dt="2022-08-22T21:06:21.610" v="14" actId="20577"/>
          <ac:spMkLst>
            <pc:docMk/>
            <pc:sldMk cId="3705671194" sldId="2402"/>
            <ac:spMk id="3" creationId="{470C02FA-ACF7-4869-B6AF-1C206A8BD305}"/>
          </ac:spMkLst>
        </pc:spChg>
      </pc:sldChg>
      <pc:sldChg chg="modSp">
        <pc:chgData name="Blotsky, Penny J." userId="S::pjblotsky@nd.gov::aebd7d42-fe37-48aa-959f-ebc63e3681d6" providerId="AD" clId="Web-{66242ECF-EC02-353D-4863-234C4BEB5AB4}" dt="2022-08-22T21:03:43.138" v="2" actId="20577"/>
        <pc:sldMkLst>
          <pc:docMk/>
          <pc:sldMk cId="393878002" sldId="2404"/>
        </pc:sldMkLst>
        <pc:spChg chg="mod">
          <ac:chgData name="Blotsky, Penny J." userId="S::pjblotsky@nd.gov::aebd7d42-fe37-48aa-959f-ebc63e3681d6" providerId="AD" clId="Web-{66242ECF-EC02-353D-4863-234C4BEB5AB4}" dt="2022-08-22T21:03:43.138" v="2" actId="20577"/>
          <ac:spMkLst>
            <pc:docMk/>
            <pc:sldMk cId="393878002" sldId="2404"/>
            <ac:spMk id="4" creationId="{85AB03FF-B586-44D9-8E73-C98F4E84FDA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4_C21F367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4_C21F3678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8_52F0DEE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5_DD1373D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6_CC80AEFA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6834992790942775"/>
          <c:h val="0.829258667738849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Visitor Spending (in billions)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4</c:v>
                </c:pt>
                <c:pt idx="1">
                  <c:v>3.6</c:v>
                </c:pt>
                <c:pt idx="2">
                  <c:v>3.2</c:v>
                </c:pt>
                <c:pt idx="3">
                  <c:v>3.2</c:v>
                </c:pt>
                <c:pt idx="4">
                  <c:v>3.3</c:v>
                </c:pt>
                <c:pt idx="5">
                  <c:v>3.1</c:v>
                </c:pt>
                <c:pt idx="6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C5-428E-88E4-FB4C149255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808889792"/>
        <c:axId val="808891104"/>
      </c:barChart>
      <c:catAx>
        <c:axId val="808889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8891104"/>
        <c:crosses val="autoZero"/>
        <c:auto val="1"/>
        <c:lblAlgn val="ctr"/>
        <c:lblOffset val="100"/>
        <c:noMultiLvlLbl val="0"/>
      </c:catAx>
      <c:valAx>
        <c:axId val="808891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888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0755859001534247"/>
          <c:y val="0.91034443642205531"/>
          <c:w val="0.28792776461814384"/>
          <c:h val="5.6993776694471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Visitors (in millions)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solidFill>
                <a:prstClr val="white"/>
              </a:solidFill>
              <a:ln>
                <a:solidFill>
                  <a:srgbClr val="796E66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21.6</c:v>
                </c:pt>
                <c:pt idx="1">
                  <c:v>21.2</c:v>
                </c:pt>
                <c:pt idx="2">
                  <c:v>21.2</c:v>
                </c:pt>
                <c:pt idx="3">
                  <c:v>21.7</c:v>
                </c:pt>
                <c:pt idx="4">
                  <c:v>22.6</c:v>
                </c:pt>
                <c:pt idx="5">
                  <c:v>23.7</c:v>
                </c:pt>
                <c:pt idx="6">
                  <c:v>18.7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F9-46DE-892C-65447F84B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8885200"/>
        <c:axId val="808885856"/>
      </c:lineChart>
      <c:catAx>
        <c:axId val="808885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08885856"/>
        <c:crosses val="autoZero"/>
        <c:auto val="1"/>
        <c:lblAlgn val="ctr"/>
        <c:lblOffset val="100"/>
        <c:noMultiLvlLbl val="0"/>
      </c:catAx>
      <c:valAx>
        <c:axId val="808885856"/>
        <c:scaling>
          <c:orientation val="minMax"/>
          <c:min val="17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8885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959572561385996"/>
          <c:y val="0.94133996850387658"/>
          <c:w val="0.23315677669861667"/>
          <c:h val="5.85672548196524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8645073395019363"/>
          <c:y val="0.112518183866316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Tourism Industry Sales in North Dakota, 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F78-49B4-A1A9-2D9E96170E6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F78-49B4-A1A9-2D9E96170E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F78-49B4-A1A9-2D9E96170E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F78-49B4-A1A9-2D9E96170E6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F78-49B4-A1A9-2D9E96170E6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Lodging</c:v>
                </c:pt>
                <c:pt idx="1">
                  <c:v>Food &amp; Beverages</c:v>
                </c:pt>
                <c:pt idx="2">
                  <c:v>Retail</c:v>
                </c:pt>
                <c:pt idx="3">
                  <c:v>Recreation</c:v>
                </c:pt>
                <c:pt idx="4">
                  <c:v>Transportation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289</c:v>
                </c:pt>
                <c:pt idx="1">
                  <c:v>637</c:v>
                </c:pt>
                <c:pt idx="2">
                  <c:v>467</c:v>
                </c:pt>
                <c:pt idx="3">
                  <c:v>298</c:v>
                </c:pt>
                <c:pt idx="4">
                  <c:v>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9A-4E74-B298-4B42EE6D209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3095391225854936"/>
          <c:y val="0.9543234002969454"/>
          <c:w val="0.56514750139698655"/>
          <c:h val="3.98551522599546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Aware of ND Tourism Advertising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Adult Vacation</c:v>
                </c:pt>
                <c:pt idx="1">
                  <c:v>Exciting</c:v>
                </c:pt>
                <c:pt idx="2">
                  <c:v>Unique</c:v>
                </c:pt>
                <c:pt idx="3">
                  <c:v>Family Atmosphere</c:v>
                </c:pt>
                <c:pt idx="4">
                  <c:v>Sightseeing</c:v>
                </c:pt>
                <c:pt idx="5">
                  <c:v>Popular</c:v>
                </c:pt>
                <c:pt idx="6">
                  <c:v>Worry Free</c:v>
                </c:pt>
                <c:pt idx="7">
                  <c:v>Entertainment</c:v>
                </c:pt>
                <c:pt idx="8">
                  <c:v>Sports and Recreation</c:v>
                </c:pt>
                <c:pt idx="9">
                  <c:v>Affordable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46</c:v>
                </c:pt>
                <c:pt idx="1">
                  <c:v>40</c:v>
                </c:pt>
                <c:pt idx="2">
                  <c:v>46</c:v>
                </c:pt>
                <c:pt idx="3">
                  <c:v>47</c:v>
                </c:pt>
                <c:pt idx="4">
                  <c:v>52</c:v>
                </c:pt>
                <c:pt idx="5">
                  <c:v>39</c:v>
                </c:pt>
                <c:pt idx="6">
                  <c:v>57</c:v>
                </c:pt>
                <c:pt idx="7">
                  <c:v>34</c:v>
                </c:pt>
                <c:pt idx="8">
                  <c:v>52</c:v>
                </c:pt>
                <c:pt idx="9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09-4259-BD63-E0FFC309DD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Unaware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Adult Vacation</c:v>
                </c:pt>
                <c:pt idx="1">
                  <c:v>Exciting</c:v>
                </c:pt>
                <c:pt idx="2">
                  <c:v>Unique</c:v>
                </c:pt>
                <c:pt idx="3">
                  <c:v>Family Atmosphere</c:v>
                </c:pt>
                <c:pt idx="4">
                  <c:v>Sightseeing</c:v>
                </c:pt>
                <c:pt idx="5">
                  <c:v>Popular</c:v>
                </c:pt>
                <c:pt idx="6">
                  <c:v>Worry Free</c:v>
                </c:pt>
                <c:pt idx="7">
                  <c:v>Entertainment</c:v>
                </c:pt>
                <c:pt idx="8">
                  <c:v>Sports and Recreation</c:v>
                </c:pt>
                <c:pt idx="9">
                  <c:v>Affordable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39</c:v>
                </c:pt>
                <c:pt idx="1">
                  <c:v>28</c:v>
                </c:pt>
                <c:pt idx="2">
                  <c:v>35</c:v>
                </c:pt>
                <c:pt idx="3">
                  <c:v>36</c:v>
                </c:pt>
                <c:pt idx="4">
                  <c:v>44</c:v>
                </c:pt>
                <c:pt idx="5">
                  <c:v>24</c:v>
                </c:pt>
                <c:pt idx="6">
                  <c:v>46</c:v>
                </c:pt>
                <c:pt idx="7">
                  <c:v>24</c:v>
                </c:pt>
                <c:pt idx="8">
                  <c:v>43</c:v>
                </c:pt>
                <c:pt idx="9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09-4259-BD63-E0FFC309DD4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76158824"/>
        <c:axId val="576158496"/>
      </c:barChart>
      <c:catAx>
        <c:axId val="576158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158496"/>
        <c:crosses val="autoZero"/>
        <c:auto val="1"/>
        <c:lblAlgn val="ctr"/>
        <c:lblOffset val="100"/>
        <c:noMultiLvlLbl val="0"/>
      </c:catAx>
      <c:valAx>
        <c:axId val="57615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158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“A place</a:t>
            </a:r>
            <a:r>
              <a:rPr lang="en-US" baseline="0"/>
              <a:t> I would enjoy visiting”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Percent who strongly agree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DB-4490-94A8-E69C5E67C2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Montana</c:v>
                </c:pt>
                <c:pt idx="1">
                  <c:v>Wyoming</c:v>
                </c:pt>
                <c:pt idx="2">
                  <c:v>South Dakota</c:v>
                </c:pt>
                <c:pt idx="3">
                  <c:v>Manitoba</c:v>
                </c:pt>
                <c:pt idx="4">
                  <c:v>Minnesota</c:v>
                </c:pt>
                <c:pt idx="5">
                  <c:v>North Dakota</c:v>
                </c:pt>
                <c:pt idx="6">
                  <c:v>Nebraska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58</c:v>
                </c:pt>
                <c:pt idx="1">
                  <c:v>52</c:v>
                </c:pt>
                <c:pt idx="2">
                  <c:v>50</c:v>
                </c:pt>
                <c:pt idx="3">
                  <c:v>47</c:v>
                </c:pt>
                <c:pt idx="4">
                  <c:v>44</c:v>
                </c:pt>
                <c:pt idx="5">
                  <c:v>38</c:v>
                </c:pt>
                <c:pt idx="6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DB-4490-94A8-E69C5E67C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4507488"/>
        <c:axId val="574508800"/>
      </c:barChart>
      <c:catAx>
        <c:axId val="57450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4508800"/>
        <c:crosses val="autoZero"/>
        <c:auto val="1"/>
        <c:lblAlgn val="ctr"/>
        <c:lblOffset val="100"/>
        <c:noMultiLvlLbl val="0"/>
      </c:catAx>
      <c:valAx>
        <c:axId val="5745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450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3727DF-18BF-4E88-8168-BA018B3065B6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96131E-F332-4324-B9D0-AF039CA220C1}">
      <dgm:prSet phldrT="[Text]"/>
      <dgm:spPr/>
      <dgm:t>
        <a:bodyPr/>
        <a:lstStyle/>
        <a:p>
          <a:r>
            <a:rPr lang="en-US"/>
            <a:t>TRADITIONAL INQUIRIES</a:t>
          </a:r>
        </a:p>
        <a:p>
          <a:r>
            <a:rPr lang="en-US"/>
            <a:t>9,423</a:t>
          </a:r>
        </a:p>
      </dgm:t>
    </dgm:pt>
    <dgm:pt modelId="{38C0D5BA-E8BB-40C0-89A8-6283780A3933}" type="parTrans" cxnId="{2AD9C608-9D65-40C3-B92B-168D9B3E8BF6}">
      <dgm:prSet/>
      <dgm:spPr/>
      <dgm:t>
        <a:bodyPr/>
        <a:lstStyle/>
        <a:p>
          <a:endParaRPr lang="en-US"/>
        </a:p>
      </dgm:t>
    </dgm:pt>
    <dgm:pt modelId="{42E65E60-A6B1-4A04-AF36-2E37AC9FBD0D}" type="sibTrans" cxnId="{2AD9C608-9D65-40C3-B92B-168D9B3E8BF6}">
      <dgm:prSet/>
      <dgm:spPr/>
      <dgm:t>
        <a:bodyPr/>
        <a:lstStyle/>
        <a:p>
          <a:endParaRPr lang="en-US"/>
        </a:p>
      </dgm:t>
    </dgm:pt>
    <dgm:pt modelId="{4D23BF94-EBCB-4225-8D24-F20DD48EC82E}">
      <dgm:prSet phldrT="[Text]"/>
      <dgm:spPr/>
      <dgm:t>
        <a:bodyPr/>
        <a:lstStyle/>
        <a:p>
          <a:r>
            <a:rPr lang="en-US"/>
            <a:t>ENEWS VISITS TO SITE</a:t>
          </a:r>
        </a:p>
        <a:p>
          <a:r>
            <a:rPr lang="en-US"/>
            <a:t>Leisure – 1,767</a:t>
          </a:r>
        </a:p>
        <a:p>
          <a:pPr rtl="0"/>
          <a:r>
            <a:rPr lang="en-US"/>
            <a:t>H&amp;F – 142</a:t>
          </a:r>
          <a:r>
            <a:rPr lang="en-US">
              <a:latin typeface="Arial"/>
            </a:rPr>
            <a:t> </a:t>
          </a:r>
          <a:endParaRPr lang="en-US"/>
        </a:p>
      </dgm:t>
    </dgm:pt>
    <dgm:pt modelId="{8667487E-3443-4F53-A950-657C9C8A4FDD}" type="parTrans" cxnId="{D127749B-8E91-4463-92A3-DD3377ECE565}">
      <dgm:prSet/>
      <dgm:spPr/>
      <dgm:t>
        <a:bodyPr/>
        <a:lstStyle/>
        <a:p>
          <a:endParaRPr lang="en-US"/>
        </a:p>
      </dgm:t>
    </dgm:pt>
    <dgm:pt modelId="{D2E55A44-4BDE-430F-8392-8244BF9D5E2B}" type="sibTrans" cxnId="{D127749B-8E91-4463-92A3-DD3377ECE565}">
      <dgm:prSet/>
      <dgm:spPr/>
      <dgm:t>
        <a:bodyPr/>
        <a:lstStyle/>
        <a:p>
          <a:endParaRPr lang="en-US"/>
        </a:p>
      </dgm:t>
    </dgm:pt>
    <dgm:pt modelId="{5FE4D1DB-CC97-455D-9B2A-9A8F4BB0CA86}">
      <dgm:prSet phldrT="[Text]"/>
      <dgm:spPr/>
      <dgm:t>
        <a:bodyPr/>
        <a:lstStyle/>
        <a:p>
          <a:r>
            <a:rPr lang="en-US"/>
            <a:t>LIVECHATS</a:t>
          </a:r>
        </a:p>
        <a:p>
          <a:r>
            <a:rPr lang="en-US">
              <a:latin typeface="Arial"/>
            </a:rPr>
            <a:t>153</a:t>
          </a:r>
          <a:r>
            <a:rPr lang="en-US"/>
            <a:t> by </a:t>
          </a:r>
          <a:r>
            <a:rPr lang="en-US">
              <a:latin typeface="Arial"/>
            </a:rPr>
            <a:t>Counselor</a:t>
          </a:r>
          <a:endParaRPr lang="en-US"/>
        </a:p>
        <a:p>
          <a:r>
            <a:rPr lang="en-US">
              <a:latin typeface="Arial"/>
            </a:rPr>
            <a:t>94</a:t>
          </a:r>
          <a:r>
            <a:rPr lang="en-US"/>
            <a:t> by </a:t>
          </a:r>
          <a:r>
            <a:rPr lang="en-US">
              <a:latin typeface="Arial"/>
            </a:rPr>
            <a:t>BOT</a:t>
          </a:r>
          <a:endParaRPr lang="en-US"/>
        </a:p>
      </dgm:t>
    </dgm:pt>
    <dgm:pt modelId="{4B3E7DD6-0C95-4AC4-B0D6-C136C1E4DB39}" type="parTrans" cxnId="{A47452C6-DAEC-45F9-A1B2-C676A5CB79B7}">
      <dgm:prSet/>
      <dgm:spPr/>
      <dgm:t>
        <a:bodyPr/>
        <a:lstStyle/>
        <a:p>
          <a:endParaRPr lang="en-US"/>
        </a:p>
      </dgm:t>
    </dgm:pt>
    <dgm:pt modelId="{B6CDF40A-D493-4B5E-9203-81A9CC22507A}" type="sibTrans" cxnId="{A47452C6-DAEC-45F9-A1B2-C676A5CB79B7}">
      <dgm:prSet/>
      <dgm:spPr/>
      <dgm:t>
        <a:bodyPr/>
        <a:lstStyle/>
        <a:p>
          <a:endParaRPr lang="en-US"/>
        </a:p>
      </dgm:t>
    </dgm:pt>
    <dgm:pt modelId="{AE2EC74C-C9AA-45EA-90FF-32D538EC1CE4}">
      <dgm:prSet phldrT="[Text]"/>
      <dgm:spPr/>
      <dgm:t>
        <a:bodyPr/>
        <a:lstStyle/>
        <a:p>
          <a:r>
            <a:rPr lang="en-US"/>
            <a:t>WEBSITE VISITS</a:t>
          </a:r>
        </a:p>
        <a:p>
          <a:r>
            <a:rPr lang="en-US"/>
            <a:t>654 K</a:t>
          </a:r>
        </a:p>
      </dgm:t>
    </dgm:pt>
    <dgm:pt modelId="{5B6F5DA0-87AA-4FD5-A575-69C7F67A9E47}" type="parTrans" cxnId="{DB6D5CC8-9829-4657-8BCF-70469BC896EE}">
      <dgm:prSet/>
      <dgm:spPr/>
      <dgm:t>
        <a:bodyPr/>
        <a:lstStyle/>
        <a:p>
          <a:endParaRPr lang="en-US"/>
        </a:p>
      </dgm:t>
    </dgm:pt>
    <dgm:pt modelId="{11BD82AB-2109-4F8C-9673-BCC8B8A24F9D}" type="sibTrans" cxnId="{DB6D5CC8-9829-4657-8BCF-70469BC896EE}">
      <dgm:prSet/>
      <dgm:spPr/>
      <dgm:t>
        <a:bodyPr/>
        <a:lstStyle/>
        <a:p>
          <a:endParaRPr lang="en-US"/>
        </a:p>
      </dgm:t>
    </dgm:pt>
    <dgm:pt modelId="{8B8A2396-359D-4924-AA78-0509293E3238}">
      <dgm:prSet phldrT="[Text]"/>
      <dgm:spPr/>
      <dgm:t>
        <a:bodyPr/>
        <a:lstStyle/>
        <a:p>
          <a:r>
            <a:rPr lang="en-US"/>
            <a:t>DIGITAL AD CONVERSION</a:t>
          </a:r>
        </a:p>
        <a:p>
          <a:r>
            <a:rPr lang="en-US"/>
            <a:t>27.85K</a:t>
          </a:r>
        </a:p>
      </dgm:t>
    </dgm:pt>
    <dgm:pt modelId="{34CEB550-0F44-4F6E-933A-3D24610D4337}" type="parTrans" cxnId="{AE7CC206-3DC9-417A-A691-FBA6659FEE0D}">
      <dgm:prSet/>
      <dgm:spPr/>
      <dgm:t>
        <a:bodyPr/>
        <a:lstStyle/>
        <a:p>
          <a:endParaRPr lang="en-US"/>
        </a:p>
      </dgm:t>
    </dgm:pt>
    <dgm:pt modelId="{5C5FFEDA-74FD-485C-B391-58FDBD995C0F}" type="sibTrans" cxnId="{AE7CC206-3DC9-417A-A691-FBA6659FEE0D}">
      <dgm:prSet/>
      <dgm:spPr/>
      <dgm:t>
        <a:bodyPr/>
        <a:lstStyle/>
        <a:p>
          <a:endParaRPr lang="en-US"/>
        </a:p>
      </dgm:t>
    </dgm:pt>
    <dgm:pt modelId="{6F5C6144-3E99-4C94-804B-3632235766A0}" type="pres">
      <dgm:prSet presAssocID="{7E3727DF-18BF-4E88-8168-BA018B3065B6}" presName="cycle" presStyleCnt="0">
        <dgm:presLayoutVars>
          <dgm:dir/>
          <dgm:resizeHandles val="exact"/>
        </dgm:presLayoutVars>
      </dgm:prSet>
      <dgm:spPr/>
    </dgm:pt>
    <dgm:pt modelId="{1C796AC5-E842-4873-A5EC-8F16B95D7683}" type="pres">
      <dgm:prSet presAssocID="{0296131E-F332-4324-B9D0-AF039CA220C1}" presName="node" presStyleLbl="node1" presStyleIdx="0" presStyleCnt="5">
        <dgm:presLayoutVars>
          <dgm:bulletEnabled val="1"/>
        </dgm:presLayoutVars>
      </dgm:prSet>
      <dgm:spPr/>
    </dgm:pt>
    <dgm:pt modelId="{6B034069-556B-4B51-B5BD-31FBC303CB03}" type="pres">
      <dgm:prSet presAssocID="{0296131E-F332-4324-B9D0-AF039CA220C1}" presName="spNode" presStyleCnt="0"/>
      <dgm:spPr/>
    </dgm:pt>
    <dgm:pt modelId="{4A5A6715-3630-48C2-A8D8-C870C12DDEC4}" type="pres">
      <dgm:prSet presAssocID="{42E65E60-A6B1-4A04-AF36-2E37AC9FBD0D}" presName="sibTrans" presStyleLbl="sibTrans1D1" presStyleIdx="0" presStyleCnt="5"/>
      <dgm:spPr/>
    </dgm:pt>
    <dgm:pt modelId="{C50E5FE8-BA41-4DBB-A616-28D325789CA5}" type="pres">
      <dgm:prSet presAssocID="{4D23BF94-EBCB-4225-8D24-F20DD48EC82E}" presName="node" presStyleLbl="node1" presStyleIdx="1" presStyleCnt="5">
        <dgm:presLayoutVars>
          <dgm:bulletEnabled val="1"/>
        </dgm:presLayoutVars>
      </dgm:prSet>
      <dgm:spPr/>
    </dgm:pt>
    <dgm:pt modelId="{44297EE9-2788-4657-898E-38C0EFC10D5F}" type="pres">
      <dgm:prSet presAssocID="{4D23BF94-EBCB-4225-8D24-F20DD48EC82E}" presName="spNode" presStyleCnt="0"/>
      <dgm:spPr/>
    </dgm:pt>
    <dgm:pt modelId="{2C48E3AC-80F3-431D-8B0C-28648E29DBA6}" type="pres">
      <dgm:prSet presAssocID="{D2E55A44-4BDE-430F-8392-8244BF9D5E2B}" presName="sibTrans" presStyleLbl="sibTrans1D1" presStyleIdx="1" presStyleCnt="5"/>
      <dgm:spPr/>
    </dgm:pt>
    <dgm:pt modelId="{0243C6D9-6684-4D6E-80E3-85956745C1AB}" type="pres">
      <dgm:prSet presAssocID="{5FE4D1DB-CC97-455D-9B2A-9A8F4BB0CA86}" presName="node" presStyleLbl="node1" presStyleIdx="2" presStyleCnt="5">
        <dgm:presLayoutVars>
          <dgm:bulletEnabled val="1"/>
        </dgm:presLayoutVars>
      </dgm:prSet>
      <dgm:spPr/>
    </dgm:pt>
    <dgm:pt modelId="{51A7E208-15FB-4F5D-BD5D-EA47EB2C96C2}" type="pres">
      <dgm:prSet presAssocID="{5FE4D1DB-CC97-455D-9B2A-9A8F4BB0CA86}" presName="spNode" presStyleCnt="0"/>
      <dgm:spPr/>
    </dgm:pt>
    <dgm:pt modelId="{A4753C73-4FA4-4504-A7F4-64D65306102E}" type="pres">
      <dgm:prSet presAssocID="{B6CDF40A-D493-4B5E-9203-81A9CC22507A}" presName="sibTrans" presStyleLbl="sibTrans1D1" presStyleIdx="2" presStyleCnt="5"/>
      <dgm:spPr/>
    </dgm:pt>
    <dgm:pt modelId="{E6F8E758-3E00-4C99-B23A-D6BBC5CB5F5A}" type="pres">
      <dgm:prSet presAssocID="{AE2EC74C-C9AA-45EA-90FF-32D538EC1CE4}" presName="node" presStyleLbl="node1" presStyleIdx="3" presStyleCnt="5">
        <dgm:presLayoutVars>
          <dgm:bulletEnabled val="1"/>
        </dgm:presLayoutVars>
      </dgm:prSet>
      <dgm:spPr/>
    </dgm:pt>
    <dgm:pt modelId="{22B64F67-0C8F-41AB-A0A4-17B7DBD50E11}" type="pres">
      <dgm:prSet presAssocID="{AE2EC74C-C9AA-45EA-90FF-32D538EC1CE4}" presName="spNode" presStyleCnt="0"/>
      <dgm:spPr/>
    </dgm:pt>
    <dgm:pt modelId="{73B6A36E-5817-4520-A37B-16FD8ACB8488}" type="pres">
      <dgm:prSet presAssocID="{11BD82AB-2109-4F8C-9673-BCC8B8A24F9D}" presName="sibTrans" presStyleLbl="sibTrans1D1" presStyleIdx="3" presStyleCnt="5"/>
      <dgm:spPr/>
    </dgm:pt>
    <dgm:pt modelId="{C18501E4-4CFD-4D89-A63D-F1BBE0797B78}" type="pres">
      <dgm:prSet presAssocID="{8B8A2396-359D-4924-AA78-0509293E3238}" presName="node" presStyleLbl="node1" presStyleIdx="4" presStyleCnt="5">
        <dgm:presLayoutVars>
          <dgm:bulletEnabled val="1"/>
        </dgm:presLayoutVars>
      </dgm:prSet>
      <dgm:spPr/>
    </dgm:pt>
    <dgm:pt modelId="{01375643-1CA0-4E65-8E7D-B1D801249ED7}" type="pres">
      <dgm:prSet presAssocID="{8B8A2396-359D-4924-AA78-0509293E3238}" presName="spNode" presStyleCnt="0"/>
      <dgm:spPr/>
    </dgm:pt>
    <dgm:pt modelId="{28B4BE85-1747-4DAA-A293-BAFF620241BB}" type="pres">
      <dgm:prSet presAssocID="{5C5FFEDA-74FD-485C-B391-58FDBD995C0F}" presName="sibTrans" presStyleLbl="sibTrans1D1" presStyleIdx="4" presStyleCnt="5"/>
      <dgm:spPr/>
    </dgm:pt>
  </dgm:ptLst>
  <dgm:cxnLst>
    <dgm:cxn modelId="{AE7CC206-3DC9-417A-A691-FBA6659FEE0D}" srcId="{7E3727DF-18BF-4E88-8168-BA018B3065B6}" destId="{8B8A2396-359D-4924-AA78-0509293E3238}" srcOrd="4" destOrd="0" parTransId="{34CEB550-0F44-4F6E-933A-3D24610D4337}" sibTransId="{5C5FFEDA-74FD-485C-B391-58FDBD995C0F}"/>
    <dgm:cxn modelId="{2AD9C608-9D65-40C3-B92B-168D9B3E8BF6}" srcId="{7E3727DF-18BF-4E88-8168-BA018B3065B6}" destId="{0296131E-F332-4324-B9D0-AF039CA220C1}" srcOrd="0" destOrd="0" parTransId="{38C0D5BA-E8BB-40C0-89A8-6283780A3933}" sibTransId="{42E65E60-A6B1-4A04-AF36-2E37AC9FBD0D}"/>
    <dgm:cxn modelId="{C439910E-1DB7-438C-B769-ADB10A7C71DF}" type="presOf" srcId="{5C5FFEDA-74FD-485C-B391-58FDBD995C0F}" destId="{28B4BE85-1747-4DAA-A293-BAFF620241BB}" srcOrd="0" destOrd="0" presId="urn:microsoft.com/office/officeart/2005/8/layout/cycle5"/>
    <dgm:cxn modelId="{6F557B1B-9121-47F6-8886-C4A00BF157EB}" type="presOf" srcId="{8B8A2396-359D-4924-AA78-0509293E3238}" destId="{C18501E4-4CFD-4D89-A63D-F1BBE0797B78}" srcOrd="0" destOrd="0" presId="urn:microsoft.com/office/officeart/2005/8/layout/cycle5"/>
    <dgm:cxn modelId="{CB0CEB22-5B52-4D72-8740-BF3843D61740}" type="presOf" srcId="{7E3727DF-18BF-4E88-8168-BA018B3065B6}" destId="{6F5C6144-3E99-4C94-804B-3632235766A0}" srcOrd="0" destOrd="0" presId="urn:microsoft.com/office/officeart/2005/8/layout/cycle5"/>
    <dgm:cxn modelId="{FB527E2A-9B5F-4F1D-B45A-396D9E56FB35}" type="presOf" srcId="{AE2EC74C-C9AA-45EA-90FF-32D538EC1CE4}" destId="{E6F8E758-3E00-4C99-B23A-D6BBC5CB5F5A}" srcOrd="0" destOrd="0" presId="urn:microsoft.com/office/officeart/2005/8/layout/cycle5"/>
    <dgm:cxn modelId="{7FDDFF2E-7233-4A73-986D-51503203D629}" type="presOf" srcId="{D2E55A44-4BDE-430F-8392-8244BF9D5E2B}" destId="{2C48E3AC-80F3-431D-8B0C-28648E29DBA6}" srcOrd="0" destOrd="0" presId="urn:microsoft.com/office/officeart/2005/8/layout/cycle5"/>
    <dgm:cxn modelId="{0F92EB35-7E05-4195-AF71-10098F00A8C9}" type="presOf" srcId="{11BD82AB-2109-4F8C-9673-BCC8B8A24F9D}" destId="{73B6A36E-5817-4520-A37B-16FD8ACB8488}" srcOrd="0" destOrd="0" presId="urn:microsoft.com/office/officeart/2005/8/layout/cycle5"/>
    <dgm:cxn modelId="{78595676-A7DA-4B5B-AA88-9A3919320278}" type="presOf" srcId="{B6CDF40A-D493-4B5E-9203-81A9CC22507A}" destId="{A4753C73-4FA4-4504-A7F4-64D65306102E}" srcOrd="0" destOrd="0" presId="urn:microsoft.com/office/officeart/2005/8/layout/cycle5"/>
    <dgm:cxn modelId="{80C01C89-C15A-4173-83D4-75323CC26CFB}" type="presOf" srcId="{42E65E60-A6B1-4A04-AF36-2E37AC9FBD0D}" destId="{4A5A6715-3630-48C2-A8D8-C870C12DDEC4}" srcOrd="0" destOrd="0" presId="urn:microsoft.com/office/officeart/2005/8/layout/cycle5"/>
    <dgm:cxn modelId="{D127749B-8E91-4463-92A3-DD3377ECE565}" srcId="{7E3727DF-18BF-4E88-8168-BA018B3065B6}" destId="{4D23BF94-EBCB-4225-8D24-F20DD48EC82E}" srcOrd="1" destOrd="0" parTransId="{8667487E-3443-4F53-A950-657C9C8A4FDD}" sibTransId="{D2E55A44-4BDE-430F-8392-8244BF9D5E2B}"/>
    <dgm:cxn modelId="{B9652EA6-4AB6-4C5F-BCDE-410B8BFECE1A}" type="presOf" srcId="{5FE4D1DB-CC97-455D-9B2A-9A8F4BB0CA86}" destId="{0243C6D9-6684-4D6E-80E3-85956745C1AB}" srcOrd="0" destOrd="0" presId="urn:microsoft.com/office/officeart/2005/8/layout/cycle5"/>
    <dgm:cxn modelId="{A47452C6-DAEC-45F9-A1B2-C676A5CB79B7}" srcId="{7E3727DF-18BF-4E88-8168-BA018B3065B6}" destId="{5FE4D1DB-CC97-455D-9B2A-9A8F4BB0CA86}" srcOrd="2" destOrd="0" parTransId="{4B3E7DD6-0C95-4AC4-B0D6-C136C1E4DB39}" sibTransId="{B6CDF40A-D493-4B5E-9203-81A9CC22507A}"/>
    <dgm:cxn modelId="{DB6D5CC8-9829-4657-8BCF-70469BC896EE}" srcId="{7E3727DF-18BF-4E88-8168-BA018B3065B6}" destId="{AE2EC74C-C9AA-45EA-90FF-32D538EC1CE4}" srcOrd="3" destOrd="0" parTransId="{5B6F5DA0-87AA-4FD5-A575-69C7F67A9E47}" sibTransId="{11BD82AB-2109-4F8C-9673-BCC8B8A24F9D}"/>
    <dgm:cxn modelId="{2EFE30E7-659B-4A0C-B911-F08166D963F0}" type="presOf" srcId="{0296131E-F332-4324-B9D0-AF039CA220C1}" destId="{1C796AC5-E842-4873-A5EC-8F16B95D7683}" srcOrd="0" destOrd="0" presId="urn:microsoft.com/office/officeart/2005/8/layout/cycle5"/>
    <dgm:cxn modelId="{C68462FE-7E98-42F1-9F19-14ADBE398014}" type="presOf" srcId="{4D23BF94-EBCB-4225-8D24-F20DD48EC82E}" destId="{C50E5FE8-BA41-4DBB-A616-28D325789CA5}" srcOrd="0" destOrd="0" presId="urn:microsoft.com/office/officeart/2005/8/layout/cycle5"/>
    <dgm:cxn modelId="{5F41E90F-8BD6-4151-82A2-C696F7500996}" type="presParOf" srcId="{6F5C6144-3E99-4C94-804B-3632235766A0}" destId="{1C796AC5-E842-4873-A5EC-8F16B95D7683}" srcOrd="0" destOrd="0" presId="urn:microsoft.com/office/officeart/2005/8/layout/cycle5"/>
    <dgm:cxn modelId="{B0238826-A7E4-4B0E-8A64-0C7250B3DA91}" type="presParOf" srcId="{6F5C6144-3E99-4C94-804B-3632235766A0}" destId="{6B034069-556B-4B51-B5BD-31FBC303CB03}" srcOrd="1" destOrd="0" presId="urn:microsoft.com/office/officeart/2005/8/layout/cycle5"/>
    <dgm:cxn modelId="{FAA4F2C9-FD51-441A-BE4F-840B3E7C62A6}" type="presParOf" srcId="{6F5C6144-3E99-4C94-804B-3632235766A0}" destId="{4A5A6715-3630-48C2-A8D8-C870C12DDEC4}" srcOrd="2" destOrd="0" presId="urn:microsoft.com/office/officeart/2005/8/layout/cycle5"/>
    <dgm:cxn modelId="{EED377D8-C3A5-461E-9ADE-7192A101E7E6}" type="presParOf" srcId="{6F5C6144-3E99-4C94-804B-3632235766A0}" destId="{C50E5FE8-BA41-4DBB-A616-28D325789CA5}" srcOrd="3" destOrd="0" presId="urn:microsoft.com/office/officeart/2005/8/layout/cycle5"/>
    <dgm:cxn modelId="{4071F4B3-500B-448F-8F65-D49A29993D03}" type="presParOf" srcId="{6F5C6144-3E99-4C94-804B-3632235766A0}" destId="{44297EE9-2788-4657-898E-38C0EFC10D5F}" srcOrd="4" destOrd="0" presId="urn:microsoft.com/office/officeart/2005/8/layout/cycle5"/>
    <dgm:cxn modelId="{518507C6-BBFB-4D33-B37C-27D5FD4FB750}" type="presParOf" srcId="{6F5C6144-3E99-4C94-804B-3632235766A0}" destId="{2C48E3AC-80F3-431D-8B0C-28648E29DBA6}" srcOrd="5" destOrd="0" presId="urn:microsoft.com/office/officeart/2005/8/layout/cycle5"/>
    <dgm:cxn modelId="{4737E70E-DCB2-460B-873C-603BEDB85A82}" type="presParOf" srcId="{6F5C6144-3E99-4C94-804B-3632235766A0}" destId="{0243C6D9-6684-4D6E-80E3-85956745C1AB}" srcOrd="6" destOrd="0" presId="urn:microsoft.com/office/officeart/2005/8/layout/cycle5"/>
    <dgm:cxn modelId="{5B6E92F9-5032-417B-8AE4-3E2C2F74A396}" type="presParOf" srcId="{6F5C6144-3E99-4C94-804B-3632235766A0}" destId="{51A7E208-15FB-4F5D-BD5D-EA47EB2C96C2}" srcOrd="7" destOrd="0" presId="urn:microsoft.com/office/officeart/2005/8/layout/cycle5"/>
    <dgm:cxn modelId="{F815F9BF-4785-4985-8565-46BF18735EC6}" type="presParOf" srcId="{6F5C6144-3E99-4C94-804B-3632235766A0}" destId="{A4753C73-4FA4-4504-A7F4-64D65306102E}" srcOrd="8" destOrd="0" presId="urn:microsoft.com/office/officeart/2005/8/layout/cycle5"/>
    <dgm:cxn modelId="{D999A532-7A45-4495-B97F-B42031302AC9}" type="presParOf" srcId="{6F5C6144-3E99-4C94-804B-3632235766A0}" destId="{E6F8E758-3E00-4C99-B23A-D6BBC5CB5F5A}" srcOrd="9" destOrd="0" presId="urn:microsoft.com/office/officeart/2005/8/layout/cycle5"/>
    <dgm:cxn modelId="{D7304440-D51D-449A-A5A7-26DB689E4993}" type="presParOf" srcId="{6F5C6144-3E99-4C94-804B-3632235766A0}" destId="{22B64F67-0C8F-41AB-A0A4-17B7DBD50E11}" srcOrd="10" destOrd="0" presId="urn:microsoft.com/office/officeart/2005/8/layout/cycle5"/>
    <dgm:cxn modelId="{46C3E40B-AD04-4D45-9A4F-A42EB6D6B1AA}" type="presParOf" srcId="{6F5C6144-3E99-4C94-804B-3632235766A0}" destId="{73B6A36E-5817-4520-A37B-16FD8ACB8488}" srcOrd="11" destOrd="0" presId="urn:microsoft.com/office/officeart/2005/8/layout/cycle5"/>
    <dgm:cxn modelId="{01C2CCFD-716D-4817-897F-AE6AF211DA20}" type="presParOf" srcId="{6F5C6144-3E99-4C94-804B-3632235766A0}" destId="{C18501E4-4CFD-4D89-A63D-F1BBE0797B78}" srcOrd="12" destOrd="0" presId="urn:microsoft.com/office/officeart/2005/8/layout/cycle5"/>
    <dgm:cxn modelId="{F8C5DC9A-2E28-46C8-B512-EBF1DA631599}" type="presParOf" srcId="{6F5C6144-3E99-4C94-804B-3632235766A0}" destId="{01375643-1CA0-4E65-8E7D-B1D801249ED7}" srcOrd="13" destOrd="0" presId="urn:microsoft.com/office/officeart/2005/8/layout/cycle5"/>
    <dgm:cxn modelId="{BB7F6CB7-99BF-4501-9F1F-ABE4E1DB9F96}" type="presParOf" srcId="{6F5C6144-3E99-4C94-804B-3632235766A0}" destId="{28B4BE85-1747-4DAA-A293-BAFF620241BB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96AC5-E842-4873-A5EC-8F16B95D7683}">
      <dsp:nvSpPr>
        <dsp:cNvPr id="0" name=""/>
        <dsp:cNvSpPr/>
      </dsp:nvSpPr>
      <dsp:spPr>
        <a:xfrm>
          <a:off x="2601409" y="2385"/>
          <a:ext cx="1477665" cy="9604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TRADITIONAL INQUIRIES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9,423</a:t>
          </a:r>
        </a:p>
      </dsp:txBody>
      <dsp:txXfrm>
        <a:off x="2648296" y="49272"/>
        <a:ext cx="1383891" cy="866708"/>
      </dsp:txXfrm>
    </dsp:sp>
    <dsp:sp modelId="{4A5A6715-3630-48C2-A8D8-C870C12DDEC4}">
      <dsp:nvSpPr>
        <dsp:cNvPr id="0" name=""/>
        <dsp:cNvSpPr/>
      </dsp:nvSpPr>
      <dsp:spPr>
        <a:xfrm>
          <a:off x="1422116" y="482627"/>
          <a:ext cx="3836251" cy="3836251"/>
        </a:xfrm>
        <a:custGeom>
          <a:avLst/>
          <a:gdLst/>
          <a:ahLst/>
          <a:cxnLst/>
          <a:rect l="0" t="0" r="0" b="0"/>
          <a:pathLst>
            <a:path>
              <a:moveTo>
                <a:pt x="2854716" y="244207"/>
              </a:moveTo>
              <a:arcTo wR="1918125" hR="1918125" stAng="17953673" swAng="121116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E5FE8-BA41-4DBB-A616-28D325789CA5}">
      <dsp:nvSpPr>
        <dsp:cNvPr id="0" name=""/>
        <dsp:cNvSpPr/>
      </dsp:nvSpPr>
      <dsp:spPr>
        <a:xfrm>
          <a:off x="4425655" y="1327778"/>
          <a:ext cx="1477665" cy="9604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ENEWS VISITS TO SITE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Leisure – 1,767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H&amp;F – 142</a:t>
          </a:r>
          <a:r>
            <a:rPr lang="en-US" sz="1200" kern="1200">
              <a:latin typeface="Arial"/>
            </a:rPr>
            <a:t> </a:t>
          </a:r>
          <a:endParaRPr lang="en-US" sz="1200" kern="1200"/>
        </a:p>
      </dsp:txBody>
      <dsp:txXfrm>
        <a:off x="4472542" y="1374665"/>
        <a:ext cx="1383891" cy="866708"/>
      </dsp:txXfrm>
    </dsp:sp>
    <dsp:sp modelId="{2C48E3AC-80F3-431D-8B0C-28648E29DBA6}">
      <dsp:nvSpPr>
        <dsp:cNvPr id="0" name=""/>
        <dsp:cNvSpPr/>
      </dsp:nvSpPr>
      <dsp:spPr>
        <a:xfrm>
          <a:off x="1422116" y="482627"/>
          <a:ext cx="3836251" cy="3836251"/>
        </a:xfrm>
        <a:custGeom>
          <a:avLst/>
          <a:gdLst/>
          <a:ahLst/>
          <a:cxnLst/>
          <a:rect l="0" t="0" r="0" b="0"/>
          <a:pathLst>
            <a:path>
              <a:moveTo>
                <a:pt x="3831645" y="2050973"/>
              </a:moveTo>
              <a:arcTo wR="1918125" hR="1918125" stAng="21838286" swAng="135943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43C6D9-6684-4D6E-80E3-85956745C1AB}">
      <dsp:nvSpPr>
        <dsp:cNvPr id="0" name=""/>
        <dsp:cNvSpPr/>
      </dsp:nvSpPr>
      <dsp:spPr>
        <a:xfrm>
          <a:off x="3728855" y="3472308"/>
          <a:ext cx="1477665" cy="9604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LIVECHATS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/>
            </a:rPr>
            <a:t>153</a:t>
          </a:r>
          <a:r>
            <a:rPr lang="en-US" sz="1200" kern="1200"/>
            <a:t> by </a:t>
          </a:r>
          <a:r>
            <a:rPr lang="en-US" sz="1200" kern="1200">
              <a:latin typeface="Arial"/>
            </a:rPr>
            <a:t>Counselor</a:t>
          </a:r>
          <a:endParaRPr lang="en-US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/>
            </a:rPr>
            <a:t>94</a:t>
          </a:r>
          <a:r>
            <a:rPr lang="en-US" sz="1200" kern="1200"/>
            <a:t> by </a:t>
          </a:r>
          <a:r>
            <a:rPr lang="en-US" sz="1200" kern="1200">
              <a:latin typeface="Arial"/>
            </a:rPr>
            <a:t>BOT</a:t>
          </a:r>
          <a:endParaRPr lang="en-US" sz="1200" kern="1200"/>
        </a:p>
      </dsp:txBody>
      <dsp:txXfrm>
        <a:off x="3775742" y="3519195"/>
        <a:ext cx="1383891" cy="866708"/>
      </dsp:txXfrm>
    </dsp:sp>
    <dsp:sp modelId="{A4753C73-4FA4-4504-A7F4-64D65306102E}">
      <dsp:nvSpPr>
        <dsp:cNvPr id="0" name=""/>
        <dsp:cNvSpPr/>
      </dsp:nvSpPr>
      <dsp:spPr>
        <a:xfrm>
          <a:off x="1422116" y="482627"/>
          <a:ext cx="3836251" cy="3836251"/>
        </a:xfrm>
        <a:custGeom>
          <a:avLst/>
          <a:gdLst/>
          <a:ahLst/>
          <a:cxnLst/>
          <a:rect l="0" t="0" r="0" b="0"/>
          <a:pathLst>
            <a:path>
              <a:moveTo>
                <a:pt x="2153408" y="3821767"/>
              </a:moveTo>
              <a:arcTo wR="1918125" hR="1918125" stAng="4977252" swAng="8454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8E758-3E00-4C99-B23A-D6BBC5CB5F5A}">
      <dsp:nvSpPr>
        <dsp:cNvPr id="0" name=""/>
        <dsp:cNvSpPr/>
      </dsp:nvSpPr>
      <dsp:spPr>
        <a:xfrm>
          <a:off x="1473963" y="3472308"/>
          <a:ext cx="1477665" cy="9604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WEBSITE VISITS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654 K</a:t>
          </a:r>
        </a:p>
      </dsp:txBody>
      <dsp:txXfrm>
        <a:off x="1520850" y="3519195"/>
        <a:ext cx="1383891" cy="866708"/>
      </dsp:txXfrm>
    </dsp:sp>
    <dsp:sp modelId="{73B6A36E-5817-4520-A37B-16FD8ACB8488}">
      <dsp:nvSpPr>
        <dsp:cNvPr id="0" name=""/>
        <dsp:cNvSpPr/>
      </dsp:nvSpPr>
      <dsp:spPr>
        <a:xfrm>
          <a:off x="1422116" y="482627"/>
          <a:ext cx="3836251" cy="3836251"/>
        </a:xfrm>
        <a:custGeom>
          <a:avLst/>
          <a:gdLst/>
          <a:ahLst/>
          <a:cxnLst/>
          <a:rect l="0" t="0" r="0" b="0"/>
          <a:pathLst>
            <a:path>
              <a:moveTo>
                <a:pt x="203455" y="2777842"/>
              </a:moveTo>
              <a:arcTo wR="1918125" hR="1918125" stAng="9202279" swAng="135943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8501E4-4CFD-4D89-A63D-F1BBE0797B78}">
      <dsp:nvSpPr>
        <dsp:cNvPr id="0" name=""/>
        <dsp:cNvSpPr/>
      </dsp:nvSpPr>
      <dsp:spPr>
        <a:xfrm>
          <a:off x="777163" y="1327778"/>
          <a:ext cx="1477665" cy="9604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DIGITAL AD CONVERSION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27.85K</a:t>
          </a:r>
        </a:p>
      </dsp:txBody>
      <dsp:txXfrm>
        <a:off x="824050" y="1374665"/>
        <a:ext cx="1383891" cy="866708"/>
      </dsp:txXfrm>
    </dsp:sp>
    <dsp:sp modelId="{28B4BE85-1747-4DAA-A293-BAFF620241BB}">
      <dsp:nvSpPr>
        <dsp:cNvPr id="0" name=""/>
        <dsp:cNvSpPr/>
      </dsp:nvSpPr>
      <dsp:spPr>
        <a:xfrm>
          <a:off x="1422116" y="482627"/>
          <a:ext cx="3836251" cy="3836251"/>
        </a:xfrm>
        <a:custGeom>
          <a:avLst/>
          <a:gdLst/>
          <a:ahLst/>
          <a:cxnLst/>
          <a:rect l="0" t="0" r="0" b="0"/>
          <a:pathLst>
            <a:path>
              <a:moveTo>
                <a:pt x="461444" y="670212"/>
              </a:moveTo>
              <a:arcTo wR="1918125" hR="1918125" stAng="13235165" swAng="121116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9F737-3F10-498F-AE7D-C8600B0A32C8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41101-256B-4509-9229-61B341A3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8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A31D5-59AE-914B-B6B8-D3FB1071DE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509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reported in the 2021 annual report. Visitation +19%. Visitor spending +23.5%. State &amp; local tax revenue +8.6%.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3C35-0E1A-4C44-8DF0-5A376FE259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76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2021 spending is 2.61B up (25.5%)and visitors are 21.71 M (up 19%)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3C35-0E1A-4C44-8DF0-5A376FE259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86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3C35-0E1A-4C44-8DF0-5A376FE259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3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3C35-0E1A-4C44-8DF0-5A376FE259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11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Longwoods International reported 1.4 million trips that wouldn’t have taken place if not for the advertising. In terms of ROI, for every $1 invested in advertising there were $34 generated in visitor spending and $3 in tax revenue for the state.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41101-256B-4509-9229-61B341A38E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26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3C35-0E1A-4C44-8DF0-5A376FE259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32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we have the website running in this frame, so we show the videos and energy?  Or no</a:t>
            </a:r>
          </a:p>
          <a:p>
            <a:r>
              <a:rPr lang="en-US"/>
              <a:t>New site showcases the vibrancy and energy of the state with new look, improved usability, and priority on SEO (google core vitals)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A31D5-59AE-914B-B6B8-D3FB1071DE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3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EAEC3-E2AC-C97D-7F93-12D818555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CD582-3D5C-C2A9-9D31-CCE808B9F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D9EAF-A0BD-5AE1-399D-6A1B5A7D8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0F9B-9E30-4064-ADAB-2F9BCA08D123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3D97B-CF08-4822-5C3D-437871E2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CB6B-C71C-3185-1DE2-088D5F070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A462-2664-4DC6-8590-7B5E0FAC3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5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CA40-E13F-26CC-3191-1C977B68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1D0654-C442-C46C-901B-82163A5F7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51EB6-8948-A05B-89AB-3D3110E37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0F9B-9E30-4064-ADAB-2F9BCA08D123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41CB8-5807-1C45-A5E3-9FE03876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287B-28A6-9DA5-798D-38DB5F5F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A462-2664-4DC6-8590-7B5E0FAC3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82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62FBE2-A49B-B195-B5BA-22961163F6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72305-B43A-910B-5335-1CF291537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853DF-FE11-41E2-A520-E81D0505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0F9B-9E30-4064-ADAB-2F9BCA08D123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C3E0A-09E6-2972-F74F-30C59141C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33898-509B-E040-6FF6-2AC46ECF1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A462-2664-4DC6-8590-7B5E0FAC3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36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543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Large Text Block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69FA1F9-98F1-42B7-99F8-79C8B9F9A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9"/>
            <a:ext cx="10515600" cy="9411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22D43C9-795F-41CE-AD4D-25507225ED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1606961"/>
            <a:ext cx="10515599" cy="4885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 marL="573088" indent="-285750"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8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</p:spTree>
    <p:extLst>
      <p:ext uri="{BB962C8B-B14F-4D97-AF65-F5344CB8AC3E}">
        <p14:creationId xmlns:p14="http://schemas.microsoft.com/office/powerpoint/2010/main" val="222420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ext Block Lockup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9F77C4-7E50-4C5A-A4D7-E850DF40F5B7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64C079-F1DD-46DF-B337-CCB782AFF9ED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007063-DAA3-46C2-A9CB-D5D117459B4A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A7CE5F-6C12-42D7-A9B8-FAC80B031AAD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4819D9-C8B4-4B80-BE24-AA82DB170724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73A88-D641-45A3-BB23-4AB0189E21EA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C1ABC3-C271-4A00-854F-97855FC3EAE7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6F4744-E308-42D3-8768-67A4733A0927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E4D2F9-3B2C-418B-8E8F-AC3303ABECBD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1601FEA-4E0D-4BA3-B5ED-3F68568A4381}"/>
              </a:ext>
            </a:extLst>
          </p:cNvPr>
          <p:cNvSpPr/>
          <p:nvPr userDrawn="1"/>
        </p:nvSpPr>
        <p:spPr>
          <a:xfrm>
            <a:off x="-2" y="6366407"/>
            <a:ext cx="12192000" cy="4915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FAC762-D78B-4E1F-B9E8-82654E6E4E80}"/>
              </a:ext>
            </a:extLst>
          </p:cNvPr>
          <p:cNvGrpSpPr/>
          <p:nvPr userDrawn="1"/>
        </p:nvGrpSpPr>
        <p:grpSpPr>
          <a:xfrm rot="10800000">
            <a:off x="-2" y="6365963"/>
            <a:ext cx="12192000" cy="226830"/>
            <a:chOff x="-1" y="750977"/>
            <a:chExt cx="12192000" cy="22683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40EB8E-C782-4A17-8563-0A7A1FD8A60A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3361AE-C75C-4E94-AA4E-6B1B42BB5A4B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96E1EE-9BD1-43CF-8662-A7EC42EC6F61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BE138B9-513A-4692-8B41-381FF83D2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972" y="1549303"/>
            <a:ext cx="10134051" cy="4539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 marL="573088" indent="-285750"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8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017FD740-3BDF-4D0C-BCAF-050B5C5C0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028972" y="222250"/>
            <a:ext cx="10134329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</p:spTree>
    <p:extLst>
      <p:ext uri="{BB962C8B-B14F-4D97-AF65-F5344CB8AC3E}">
        <p14:creationId xmlns:p14="http://schemas.microsoft.com/office/powerpoint/2010/main" val="35462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Text Block Lockup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20371-0157-48D2-B25E-63C079B0C1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972" y="546022"/>
            <a:ext cx="10134051" cy="4539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 marL="573088" indent="-285750"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8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E1D648-3AF2-4A83-BA6E-967D8A8899A6}"/>
              </a:ext>
            </a:extLst>
          </p:cNvPr>
          <p:cNvSpPr/>
          <p:nvPr userDrawn="1"/>
        </p:nvSpPr>
        <p:spPr>
          <a:xfrm>
            <a:off x="-2" y="5583232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6D3A69-F160-4F00-BE66-9168B4F04599}"/>
              </a:ext>
            </a:extLst>
          </p:cNvPr>
          <p:cNvGrpSpPr/>
          <p:nvPr userDrawn="1"/>
        </p:nvGrpSpPr>
        <p:grpSpPr>
          <a:xfrm>
            <a:off x="-2" y="6631170"/>
            <a:ext cx="12192000" cy="226830"/>
            <a:chOff x="-1" y="750977"/>
            <a:chExt cx="12192000" cy="2268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BD4FA4-DC78-4C0B-8A3E-BB8E58021A7D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3C4A83-EB0B-4055-BCB7-DD9DB1864AC9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24656B-842F-4993-A435-A61F1B5EACB0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CAD5EE-7FAA-45C6-991B-78E3B0CB7A79}"/>
              </a:ext>
            </a:extLst>
          </p:cNvPr>
          <p:cNvGrpSpPr/>
          <p:nvPr userDrawn="1"/>
        </p:nvGrpSpPr>
        <p:grpSpPr>
          <a:xfrm rot="10800000">
            <a:off x="-2" y="5580860"/>
            <a:ext cx="12192000" cy="226830"/>
            <a:chOff x="-1" y="750977"/>
            <a:chExt cx="12192000" cy="2268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F00FCA-FA6A-480F-ABEA-8C69CB2D01A3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A3FC14-19D9-40C2-B965-50BCDD93AA2E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7CBF04-0486-4418-B61E-426801E3356A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D7E995D-5A48-434C-A0EF-6B86F196FCD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028972" y="5810834"/>
            <a:ext cx="10134329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</p:spTree>
    <p:extLst>
      <p:ext uri="{BB962C8B-B14F-4D97-AF65-F5344CB8AC3E}">
        <p14:creationId xmlns:p14="http://schemas.microsoft.com/office/powerpoint/2010/main" val="2682443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rge Textblock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2E33EF6-C08E-49EF-8A9E-7386E8D35879}"/>
              </a:ext>
            </a:extLst>
          </p:cNvPr>
          <p:cNvSpPr/>
          <p:nvPr userDrawn="1"/>
        </p:nvSpPr>
        <p:spPr>
          <a:xfrm>
            <a:off x="0" y="5292969"/>
            <a:ext cx="12192000" cy="15650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545370"/>
            <a:ext cx="11774334" cy="575410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06" y="6116213"/>
            <a:ext cx="11771588" cy="48939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AD5160-4F3F-4DF6-ADB4-7020B4FD0B1E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312E29-8FFA-475C-AA2A-0F63A2638C17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3E713C-666B-4ED9-97FF-3EF181372E52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F3190A-72E6-4E1C-9A86-1AF4C8F8B2FD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0F5065-822B-4B6A-AFAA-01A483D649A9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017566-C4FA-4312-8AFE-7B38452C39EC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0EB7D8-5903-4EE8-813B-B89E54815220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D02151-C7B7-4DB4-88BA-7CBF5838B9AA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16788F-F8F9-47F8-963E-4A261DBB5BC6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73BCE8-752C-4007-9E2A-05FACFC49051}"/>
              </a:ext>
            </a:extLst>
          </p:cNvPr>
          <p:cNvGrpSpPr/>
          <p:nvPr userDrawn="1"/>
        </p:nvGrpSpPr>
        <p:grpSpPr>
          <a:xfrm rot="10800000">
            <a:off x="-1373" y="5292969"/>
            <a:ext cx="12192000" cy="226830"/>
            <a:chOff x="-1" y="750977"/>
            <a:chExt cx="12192000" cy="22683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03E20E9-CA45-4640-97CB-76DD03B9F04C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7EBEF4E-837E-4A14-8EA9-0CCF2D3EFFEB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EA2888C-E69B-4981-AA7A-139473BFC13A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4DCEAE-FA3D-4ADA-8A34-2EF341CA9EBB}"/>
              </a:ext>
            </a:extLst>
          </p:cNvPr>
          <p:cNvGrpSpPr/>
          <p:nvPr userDrawn="1"/>
        </p:nvGrpSpPr>
        <p:grpSpPr>
          <a:xfrm>
            <a:off x="-1373" y="6628950"/>
            <a:ext cx="12192000" cy="226830"/>
            <a:chOff x="-1" y="750977"/>
            <a:chExt cx="12192000" cy="22683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C1B49C1-69B3-4FD2-9CAC-25CED095E034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F3FDAF6-D362-43E6-A54A-83D11156B639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8E7CBF-492C-4878-B129-F17F4C24940E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CD4EA0B-9C89-475E-9AB4-17CDC403DA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7601" y="1388498"/>
            <a:ext cx="10134051" cy="3787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 marL="573088" indent="-285750"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8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91ED4F4A-7C5B-4883-ACCA-944DB4CB1B7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028972" y="222250"/>
            <a:ext cx="10134329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</p:spTree>
    <p:extLst>
      <p:ext uri="{BB962C8B-B14F-4D97-AF65-F5344CB8AC3E}">
        <p14:creationId xmlns:p14="http://schemas.microsoft.com/office/powerpoint/2010/main" val="84278977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ro Image with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42F60A-7C70-419F-B397-F38624F3E5B7}"/>
              </a:ext>
            </a:extLst>
          </p:cNvPr>
          <p:cNvSpPr/>
          <p:nvPr userDrawn="1"/>
        </p:nvSpPr>
        <p:spPr>
          <a:xfrm>
            <a:off x="0" y="5292969"/>
            <a:ext cx="12192000" cy="15650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6CDE6FDF-6814-4130-83E8-24E3E1C299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545370"/>
            <a:ext cx="11774334" cy="575410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7A93958-0B4D-4BA8-952F-FCB583D40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06" y="6116213"/>
            <a:ext cx="11771588" cy="48939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2B17AB-A706-4A2B-BABF-6EBA4C9124DD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ABE858-176C-4F9A-A2C5-21063FDD68BC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00F42C-18DB-450D-A109-5D048D5D156C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423DE2-C29B-4BC2-A4B9-68E1CECCADE9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5BD21E-4194-4E16-B7A7-77970A3E7AD6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DEA41E-56EC-4057-A590-20A54246B8E5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E8F59E-247B-45ED-9C96-AD980ECB7986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7AFBB86-6F96-4A18-84F6-1D18782B2946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F897CE-4573-41BB-BD0F-80B2CE2FBE0A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1DC417-62DA-42D5-B584-86899AE0FAC1}"/>
              </a:ext>
            </a:extLst>
          </p:cNvPr>
          <p:cNvGrpSpPr/>
          <p:nvPr userDrawn="1"/>
        </p:nvGrpSpPr>
        <p:grpSpPr>
          <a:xfrm rot="10800000">
            <a:off x="-1373" y="5292969"/>
            <a:ext cx="12192000" cy="226830"/>
            <a:chOff x="-1" y="750977"/>
            <a:chExt cx="12192000" cy="22683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E5F2C6-8446-402C-B399-CA3C3E4B8E0D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34A56AB-F11B-4E1D-96D5-55BFD6CEA335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09ACF9F-C1D9-4A37-B69A-BD00869FFB1B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A35955-699E-4815-86D0-0D8452BD7E33}"/>
              </a:ext>
            </a:extLst>
          </p:cNvPr>
          <p:cNvGrpSpPr/>
          <p:nvPr userDrawn="1"/>
        </p:nvGrpSpPr>
        <p:grpSpPr>
          <a:xfrm>
            <a:off x="-1373" y="6628950"/>
            <a:ext cx="12192000" cy="226830"/>
            <a:chOff x="-1" y="750977"/>
            <a:chExt cx="12192000" cy="22683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A87EA4F-2E87-49AF-9AF5-80FFB0177FD0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49733CE-72F7-4CBF-A873-E1FEB1BA4641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3ADEC8-6AE4-4632-A2B8-1079A92B0672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C802EF18-F39F-4814-B16D-5E54DCAE78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028972" y="222250"/>
            <a:ext cx="10134329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83878519-B371-456A-B15A-2C179C4FA99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-1373" y="1283091"/>
            <a:ext cx="12192000" cy="400765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Insert Picture or Object</a:t>
            </a:r>
          </a:p>
        </p:txBody>
      </p:sp>
    </p:spTree>
    <p:extLst>
      <p:ext uri="{BB962C8B-B14F-4D97-AF65-F5344CB8AC3E}">
        <p14:creationId xmlns:p14="http://schemas.microsoft.com/office/powerpoint/2010/main" val="34358867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Block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9F77C4-7E50-4C5A-A4D7-E850DF40F5B7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64C079-F1DD-46DF-B337-CCB782AFF9ED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007063-DAA3-46C2-A9CB-D5D117459B4A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A7CE5F-6C12-42D7-A9B8-FAC80B031AAD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4819D9-C8B4-4B80-BE24-AA82DB170724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73A88-D641-45A3-BB23-4AB0189E21EA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C1ABC3-C271-4A00-854F-97855FC3EAE7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6F4744-E308-42D3-8768-67A4733A0927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E4D2F9-3B2C-418B-8E8F-AC3303ABECBD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1601FEA-4E0D-4BA3-B5ED-3F68568A4381}"/>
              </a:ext>
            </a:extLst>
          </p:cNvPr>
          <p:cNvSpPr/>
          <p:nvPr userDrawn="1"/>
        </p:nvSpPr>
        <p:spPr>
          <a:xfrm>
            <a:off x="-2" y="6366407"/>
            <a:ext cx="12192000" cy="4915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FAC762-D78B-4E1F-B9E8-82654E6E4E80}"/>
              </a:ext>
            </a:extLst>
          </p:cNvPr>
          <p:cNvGrpSpPr/>
          <p:nvPr userDrawn="1"/>
        </p:nvGrpSpPr>
        <p:grpSpPr>
          <a:xfrm rot="10800000">
            <a:off x="-2" y="6365963"/>
            <a:ext cx="12192000" cy="226830"/>
            <a:chOff x="-1" y="750977"/>
            <a:chExt cx="12192000" cy="22683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40EB8E-C782-4A17-8563-0A7A1FD8A60A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3361AE-C75C-4E94-AA4E-6B1B42BB5A4B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96E1EE-9BD1-43CF-8662-A7EC42EC6F61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D321F43-570F-4485-8302-B71B8F6437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972" y="1549303"/>
            <a:ext cx="4041259" cy="4539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 marL="573088" indent="-285750"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8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7DB706BF-B183-4F1E-AEF6-63BDD5BF13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028972" y="222250"/>
            <a:ext cx="10134329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796E55B6-2B2B-469D-BA50-230B79FADBB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59115" y="1549304"/>
            <a:ext cx="5803913" cy="453931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Insert Picture or Object</a:t>
            </a:r>
          </a:p>
        </p:txBody>
      </p:sp>
    </p:spTree>
    <p:extLst>
      <p:ext uri="{BB962C8B-B14F-4D97-AF65-F5344CB8AC3E}">
        <p14:creationId xmlns:p14="http://schemas.microsoft.com/office/powerpoint/2010/main" val="1475872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rge Image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9F77C4-7E50-4C5A-A4D7-E850DF40F5B7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64C079-F1DD-46DF-B337-CCB782AFF9ED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007063-DAA3-46C2-A9CB-D5D117459B4A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A7CE5F-6C12-42D7-A9B8-FAC80B031AAD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4819D9-C8B4-4B80-BE24-AA82DB170724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73A88-D641-45A3-BB23-4AB0189E21EA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C1ABC3-C271-4A00-854F-97855FC3EAE7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6F4744-E308-42D3-8768-67A4733A0927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E4D2F9-3B2C-418B-8E8F-AC3303ABECBD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1601FEA-4E0D-4BA3-B5ED-3F68568A4381}"/>
              </a:ext>
            </a:extLst>
          </p:cNvPr>
          <p:cNvSpPr/>
          <p:nvPr userDrawn="1"/>
        </p:nvSpPr>
        <p:spPr>
          <a:xfrm>
            <a:off x="-2" y="6366407"/>
            <a:ext cx="12192000" cy="4915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FAC762-D78B-4E1F-B9E8-82654E6E4E80}"/>
              </a:ext>
            </a:extLst>
          </p:cNvPr>
          <p:cNvGrpSpPr/>
          <p:nvPr userDrawn="1"/>
        </p:nvGrpSpPr>
        <p:grpSpPr>
          <a:xfrm rot="10800000">
            <a:off x="-2" y="6365963"/>
            <a:ext cx="12192000" cy="226830"/>
            <a:chOff x="-1" y="750977"/>
            <a:chExt cx="12192000" cy="22683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40EB8E-C782-4A17-8563-0A7A1FD8A60A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3361AE-C75C-4E94-AA4E-6B1B42BB5A4B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96E1EE-9BD1-43CF-8662-A7EC42EC6F61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B583F62-A06B-4F3D-A6D9-0825C1680B9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028972" y="5423624"/>
            <a:ext cx="10134052" cy="834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defRPr sz="22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defRPr sz="22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22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22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picture caption.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45666502-3C59-419B-A4F6-2ED97A96334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028972" y="222250"/>
            <a:ext cx="10134329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E43AD086-FC56-4311-B17C-4AAEE754A22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028972" y="1378840"/>
            <a:ext cx="10134329" cy="393653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Insert Picture or Object</a:t>
            </a:r>
          </a:p>
        </p:txBody>
      </p:sp>
    </p:spTree>
    <p:extLst>
      <p:ext uri="{BB962C8B-B14F-4D97-AF65-F5344CB8AC3E}">
        <p14:creationId xmlns:p14="http://schemas.microsoft.com/office/powerpoint/2010/main" val="220554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8E608-7CFC-27E0-D36C-ADCEB5FF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D8953-8205-ED09-E9B8-09C610A12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D3E04-6071-2A09-3DAA-0A945FB9D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0F9B-9E30-4064-ADAB-2F9BCA08D123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19452-9EB3-3791-7708-01832C11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E6989-280F-9797-4113-DB2667BC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A462-2664-4DC6-8590-7B5E0FAC3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53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rge Text with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17A363-C719-4499-8D60-7E22E2CBC9EF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94CA43-B8C0-4621-A26C-6CC4B1BB78C6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721696-2ED4-47A5-AFEA-72BB4B220DD4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5C37C9-5460-4337-B333-F6E804D6807D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03A569-6B18-4B9E-9BC4-76F8090FE86A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FF430A-9D3C-436D-865E-31DF0DCDAAE1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D39EC1-78CE-4899-97F1-392B6E2B9E7F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948E02-E614-4921-A7C1-D26EC6F97BEC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766E41-C27D-4C48-8367-E6E5D8DD2EFC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0">
            <a:extLst>
              <a:ext uri="{FF2B5EF4-FFF2-40B4-BE49-F238E27FC236}">
                <a16:creationId xmlns:a16="http://schemas.microsoft.com/office/drawing/2014/main" id="{38BA5039-F415-4F63-9DD9-FBFC6BB7A8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346866"/>
            <a:ext cx="11774334" cy="575410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BAB1A1E-6473-4F85-96A5-9A8E6777BA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5487" y="6201507"/>
            <a:ext cx="2416307" cy="473203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7901CAD-04D6-4D5D-A27A-26BB0A0D68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972" y="1549303"/>
            <a:ext cx="10134051" cy="4539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 marL="573088" indent="-285750"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8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</p:spTree>
    <p:extLst>
      <p:ext uri="{BB962C8B-B14F-4D97-AF65-F5344CB8AC3E}">
        <p14:creationId xmlns:p14="http://schemas.microsoft.com/office/powerpoint/2010/main" val="1274936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, Subtitle, Textblock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BAB1A1E-6473-4F85-96A5-9A8E6777BA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5487" y="6201507"/>
            <a:ext cx="2416307" cy="473203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A1C2E32-6E91-4844-9A0D-787447655E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7460" y="1392333"/>
            <a:ext cx="11771588" cy="48939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5BC6F99-B017-49D9-AA91-DE00E392EE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206" y="2071134"/>
            <a:ext cx="11771588" cy="3940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 marL="287338" indent="0">
              <a:buNone/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Segoe UI Semilight" panose="020B0402040204020203" pitchFamily="34" charset="0"/>
              </a:defRPr>
            </a:lvl2pPr>
            <a:lvl3pPr marL="573088" indent="0">
              <a:buNone/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Segoe UI Semilight" panose="020B0402040204020203" pitchFamily="34" charset="0"/>
              </a:defRPr>
            </a:lvl3pPr>
            <a:lvl4pPr marL="914400" indent="0">
              <a:buNone/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Segoe UI Semilight" panose="020B0402040204020203" pitchFamily="34" charset="0"/>
              </a:defRPr>
            </a:lvl4pPr>
            <a:lvl5pPr marL="1201738" indent="0">
              <a:buNone/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FA042B-B43D-45D1-9C85-7FD2C59F3F51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BFBD01-8D40-423A-866F-6C061167752F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8F887E-1232-4435-97A3-1E25065CA450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26E7DB-C689-4358-9075-F52D25CB532C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3BF970-4F3A-4EF4-9A0A-57E2218BA64E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BC5599-DA3A-4C6A-8D86-A89103FC1FAE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990E7B-1DA8-4477-A737-34C5E4F52033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809EF4-EB01-4A0A-826C-5DDE45400CE7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ADF9B8-8414-45A5-817E-54A7D3620D25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0">
            <a:extLst>
              <a:ext uri="{FF2B5EF4-FFF2-40B4-BE49-F238E27FC236}">
                <a16:creationId xmlns:a16="http://schemas.microsoft.com/office/drawing/2014/main" id="{254E3B7B-95B0-4A5B-9B7C-541B7A179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346866"/>
            <a:ext cx="11774334" cy="575410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11070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, Large Text Block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BAB1A1E-6473-4F85-96A5-9A8E6777BA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5487" y="6201507"/>
            <a:ext cx="2416307" cy="473203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5BC6F99-B017-49D9-AA91-DE00E392EE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206" y="1416022"/>
            <a:ext cx="11771588" cy="4602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 marL="287338" indent="0">
              <a:buNone/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Segoe UI Semilight" panose="020B0402040204020203" pitchFamily="34" charset="0"/>
              </a:defRPr>
            </a:lvl2pPr>
            <a:lvl3pPr marL="573088" indent="0">
              <a:buNone/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Segoe UI Semilight" panose="020B0402040204020203" pitchFamily="34" charset="0"/>
              </a:defRPr>
            </a:lvl3pPr>
            <a:lvl4pPr marL="914400" indent="0">
              <a:buNone/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Segoe UI Semilight" panose="020B0402040204020203" pitchFamily="34" charset="0"/>
              </a:defRPr>
            </a:lvl4pPr>
            <a:lvl5pPr marL="1201738" indent="0">
              <a:buNone/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9B8BD7-753A-4F0B-B164-936D30D6E1B6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316FED-EE0A-4327-B192-67EC532C45D7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5416B6-2A94-4720-B14B-D417169A2AD6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847B56-2ECA-4C87-8BD8-797BCF5BFD84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BBCE97-8BA3-4DFA-B9CB-B684A7D6FAEB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8038CA-A75F-4BC7-9F72-69EA0C8DD2C2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A957A9-CC0D-4C6D-B46C-01C15E18A8F2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F42E1C-7782-4153-A708-0B6F4C19DC4D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E99CF6-158C-4B33-9305-5F7F1839E167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0">
            <a:extLst>
              <a:ext uri="{FF2B5EF4-FFF2-40B4-BE49-F238E27FC236}">
                <a16:creationId xmlns:a16="http://schemas.microsoft.com/office/drawing/2014/main" id="{B038F9CC-8955-4E9A-8E9D-AA21F5F61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346866"/>
            <a:ext cx="11774334" cy="575410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15756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ockup,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1360072"/>
            <a:ext cx="11384595" cy="89664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941" y="2391865"/>
            <a:ext cx="11384595" cy="38389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 marL="573088" indent="-285750">
              <a:spcAft>
                <a:spcPts val="959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2EA115-C905-4FBB-B0D5-6FC2A4CB2972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8D594CB-A99E-46FD-9E49-CEAB9B9065C9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5B456BF-068B-44DE-89ED-9EACC44A03AD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DAB257-F4AC-4011-AB07-E5DD87DACBCF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4BC5FE-F518-402A-A8C9-EB41BFDE6EB6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37B8320-29E1-4C61-A68C-E4A8C126212E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AFC6A5B-D96C-49FA-8DAA-A8DEAF8D3C01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EE8B0A3-34D9-4C68-A5F6-56EB48E74B31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6CBC080-93CC-4E45-B179-FBB46A137D99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20A56DA-9F5F-412E-A126-0E7B5994E703}"/>
              </a:ext>
            </a:extLst>
          </p:cNvPr>
          <p:cNvSpPr/>
          <p:nvPr userDrawn="1"/>
        </p:nvSpPr>
        <p:spPr>
          <a:xfrm>
            <a:off x="-2" y="6366407"/>
            <a:ext cx="12192000" cy="4915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17ECDFE-1BDB-403F-B232-4E22023EFD49}"/>
              </a:ext>
            </a:extLst>
          </p:cNvPr>
          <p:cNvGrpSpPr/>
          <p:nvPr userDrawn="1"/>
        </p:nvGrpSpPr>
        <p:grpSpPr>
          <a:xfrm rot="10800000">
            <a:off x="-2" y="6365963"/>
            <a:ext cx="12192000" cy="226830"/>
            <a:chOff x="-1" y="750977"/>
            <a:chExt cx="12192000" cy="22683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E43D328-F674-4D9F-9363-64986873414B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2D053AC-B13E-4326-82C8-7C0662EC5A30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9DFE00-BE86-4D92-9D66-525B137EAE6D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D0AD833-1E4B-4798-824C-33C3CBB0401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028972" y="222250"/>
            <a:ext cx="10134329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</p:spTree>
    <p:extLst>
      <p:ext uri="{BB962C8B-B14F-4D97-AF65-F5344CB8AC3E}">
        <p14:creationId xmlns:p14="http://schemas.microsoft.com/office/powerpoint/2010/main" val="233859353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ockup, Title, Text Left,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83EC7-7E32-49C0-BE24-191D0EE3BF8A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766CDA-406A-4DD2-A370-5689B57775F3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318B8A-D067-416A-9DEA-64530442498C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E08861-BFB2-4185-B620-02F65AFCB519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D096D5-8E17-4B7E-B807-0A288C62E9C6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A042E5-FC1A-43C2-8731-CE3089F2089B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542712-B00D-4FA6-9813-41A4885561E7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0CAEA6-179C-4D92-A0FE-341D477A0607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AC426FF-027E-4553-8BEB-7B8E6FD3A068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F9C8A03-1C6C-4B98-9023-600E90BEF44D}"/>
              </a:ext>
            </a:extLst>
          </p:cNvPr>
          <p:cNvSpPr/>
          <p:nvPr userDrawn="1"/>
        </p:nvSpPr>
        <p:spPr>
          <a:xfrm>
            <a:off x="-2" y="6366407"/>
            <a:ext cx="12192000" cy="4915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10E90F-9CDB-4D53-A509-3941FA536306}"/>
              </a:ext>
            </a:extLst>
          </p:cNvPr>
          <p:cNvGrpSpPr/>
          <p:nvPr userDrawn="1"/>
        </p:nvGrpSpPr>
        <p:grpSpPr>
          <a:xfrm rot="10800000">
            <a:off x="-2" y="6365963"/>
            <a:ext cx="12192000" cy="226830"/>
            <a:chOff x="-1" y="750977"/>
            <a:chExt cx="12192000" cy="2268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BE9CB53-A2AF-4F76-8A4D-72884E4DE815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F5FF81-8F71-4842-A436-3100A4C947D0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BA88A9C-C8A9-4368-9C3D-B96228FD5947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188C9DD-6584-478D-BAB1-134AECE3B9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940" y="2383351"/>
            <a:ext cx="5470004" cy="3905482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 lang="en-US" dirty="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spcAft>
                <a:spcPts val="959"/>
              </a:spcAft>
              <a:defRPr>
                <a:solidFill>
                  <a:schemeClr val="bg1"/>
                </a:solidFill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95130E1-7AC5-425D-A159-B503286EE1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8" y="2383351"/>
            <a:ext cx="5621163" cy="390548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 marL="573088" indent="-285750">
              <a:spcAft>
                <a:spcPts val="959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7310B71A-2718-42B0-922A-17330D61295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028972" y="222250"/>
            <a:ext cx="10134329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  <p:sp>
        <p:nvSpPr>
          <p:cNvPr id="25" name="Title 10">
            <a:extLst>
              <a:ext uri="{FF2B5EF4-FFF2-40B4-BE49-F238E27FC236}">
                <a16:creationId xmlns:a16="http://schemas.microsoft.com/office/drawing/2014/main" id="{C79C6340-6A0D-409E-9A95-EC9789165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1360072"/>
            <a:ext cx="11384595" cy="89664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7282385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with 3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E5ECF5F-31FB-4478-8BA0-BDA7ED682F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5452" y="2383351"/>
            <a:ext cx="3341091" cy="38992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 sz="18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44C85FC-B6D3-4C79-A6BD-BA8337451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6966" y="2383351"/>
            <a:ext cx="3341092" cy="38992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defRPr sz="18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05B4007-A849-407E-9DA1-E57B9BE6C1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3940" y="2389371"/>
            <a:ext cx="3341091" cy="38992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 sz="18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860B15-A676-46B8-9E77-F862E4047E31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BED12A-2B94-402B-8482-62D07773FFF4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4264E8-6496-4B2B-A7D2-8DC55B63B884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8BA51B-9AD5-42BD-84B2-F63FACD8AC95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860C11-DE0F-4458-9DA6-065A33ED100A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C8A63-2375-48AA-AB07-5C0899E3C1DF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AC8FE9-5860-4183-BE0A-1E17468E89E7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D9FBCE-B128-4AA5-9501-3BF2774C524E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0218CE-8B84-46D2-8154-9ED7DEACB684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9A8B3EE-FAE8-41D8-A899-BEDA54685F90}"/>
              </a:ext>
            </a:extLst>
          </p:cNvPr>
          <p:cNvSpPr/>
          <p:nvPr userDrawn="1"/>
        </p:nvSpPr>
        <p:spPr>
          <a:xfrm>
            <a:off x="-2" y="6366407"/>
            <a:ext cx="12192000" cy="4915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9FE7C-3648-40DB-9C3A-37EBBC5BF6AA}"/>
              </a:ext>
            </a:extLst>
          </p:cNvPr>
          <p:cNvGrpSpPr/>
          <p:nvPr userDrawn="1"/>
        </p:nvGrpSpPr>
        <p:grpSpPr>
          <a:xfrm rot="10800000">
            <a:off x="-2" y="6365963"/>
            <a:ext cx="12192000" cy="226830"/>
            <a:chOff x="-1" y="750977"/>
            <a:chExt cx="12192000" cy="22683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EDC450D-99C6-4C84-9BB9-C6D0436B33C8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CCFE9C-1195-49A6-85ED-4EF4FA92426C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0DF21A-31E3-4D16-BF38-1C16AB3BBF8D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8CBE86D3-5AE6-44EE-9896-C541F5C4422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28972" y="222250"/>
            <a:ext cx="10134329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  <p:sp>
        <p:nvSpPr>
          <p:cNvPr id="26" name="Title 10">
            <a:extLst>
              <a:ext uri="{FF2B5EF4-FFF2-40B4-BE49-F238E27FC236}">
                <a16:creationId xmlns:a16="http://schemas.microsoft.com/office/drawing/2014/main" id="{42EFBD5E-6C19-496D-8A00-9D3EFC929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1360072"/>
            <a:ext cx="11384595" cy="89664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8927496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&amp; 3 Text Columns, 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E5ECF5F-31FB-4478-8BA0-BDA7ED682F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5452" y="2383351"/>
            <a:ext cx="3341091" cy="389926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 sz="18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44C85FC-B6D3-4C79-A6BD-BA8337451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6966" y="2383351"/>
            <a:ext cx="3341092" cy="389926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05B4007-A849-407E-9DA1-E57B9BE6C1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3940" y="2389371"/>
            <a:ext cx="3341091" cy="389926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 sz="18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860B15-A676-46B8-9E77-F862E4047E31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BED12A-2B94-402B-8482-62D07773FFF4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4264E8-6496-4B2B-A7D2-8DC55B63B884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8BA51B-9AD5-42BD-84B2-F63FACD8AC95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860C11-DE0F-4458-9DA6-065A33ED100A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C8A63-2375-48AA-AB07-5C0899E3C1DF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AC8FE9-5860-4183-BE0A-1E17468E89E7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D9FBCE-B128-4AA5-9501-3BF2774C524E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0218CE-8B84-46D2-8154-9ED7DEACB684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9A8B3EE-FAE8-41D8-A899-BEDA54685F90}"/>
              </a:ext>
            </a:extLst>
          </p:cNvPr>
          <p:cNvSpPr/>
          <p:nvPr userDrawn="1"/>
        </p:nvSpPr>
        <p:spPr>
          <a:xfrm>
            <a:off x="-2" y="6366407"/>
            <a:ext cx="12192000" cy="4915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9FE7C-3648-40DB-9C3A-37EBBC5BF6AA}"/>
              </a:ext>
            </a:extLst>
          </p:cNvPr>
          <p:cNvGrpSpPr/>
          <p:nvPr userDrawn="1"/>
        </p:nvGrpSpPr>
        <p:grpSpPr>
          <a:xfrm rot="10800000">
            <a:off x="-2" y="6365963"/>
            <a:ext cx="12192000" cy="226830"/>
            <a:chOff x="-1" y="750977"/>
            <a:chExt cx="12192000" cy="22683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EDC450D-99C6-4C84-9BB9-C6D0436B33C8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CCFE9C-1195-49A6-85ED-4EF4FA92426C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0DF21A-31E3-4D16-BF38-1C16AB3BBF8D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C5113BDD-E989-48ED-8E54-59107329B18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28972" y="222250"/>
            <a:ext cx="10134329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  <p:sp>
        <p:nvSpPr>
          <p:cNvPr id="26" name="Title 10">
            <a:extLst>
              <a:ext uri="{FF2B5EF4-FFF2-40B4-BE49-F238E27FC236}">
                <a16:creationId xmlns:a16="http://schemas.microsoft.com/office/drawing/2014/main" id="{BB5BB587-96AB-4202-8920-99F7615F24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1360072"/>
            <a:ext cx="11384595" cy="89664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7531682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ull-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96BED-D2E8-4F01-B219-9F1F359D51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637" y="160337"/>
            <a:ext cx="11896725" cy="6537325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92407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Text Left, Lar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D347C4-BEFE-496D-AAAF-A15B95531133}"/>
              </a:ext>
            </a:extLst>
          </p:cNvPr>
          <p:cNvSpPr/>
          <p:nvPr userDrawn="1"/>
        </p:nvSpPr>
        <p:spPr>
          <a:xfrm>
            <a:off x="0" y="5593231"/>
            <a:ext cx="12192000" cy="1264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7D5F60-E618-454E-BF83-7BDF41F62402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1C85FA-83C5-4B7F-90E0-E901CD61B122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78FFB2-8C88-40A0-B6D5-693EC5E11ED9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08C37B-3651-4A12-9C1B-2DF3736B9049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07A04A-3B30-4C95-9CB3-D8457D32E80B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B5AE20-58F0-4717-B75E-09EC14377144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F1C140-949C-482D-8E0E-753A55E3C888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FD15E4-D434-4ADD-9CD6-8700DF70B72A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301E3A-4B14-471D-BD56-4709F6CB715B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CDE5CC-0AD2-476F-9CB9-C05D60620326}"/>
              </a:ext>
            </a:extLst>
          </p:cNvPr>
          <p:cNvGrpSpPr/>
          <p:nvPr userDrawn="1"/>
        </p:nvGrpSpPr>
        <p:grpSpPr>
          <a:xfrm rot="10800000">
            <a:off x="-1373" y="5593231"/>
            <a:ext cx="12192000" cy="226830"/>
            <a:chOff x="-1" y="750977"/>
            <a:chExt cx="12192000" cy="22683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694D4B-7CB9-4894-80CA-65C3239FF717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3BC66B-903C-4175-B692-C24982E4AF31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9E2B20-8A6C-40F7-9E23-E31CFCEC9EFE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E39115-AE89-4FF1-B22A-FCD7BC8E9470}"/>
              </a:ext>
            </a:extLst>
          </p:cNvPr>
          <p:cNvGrpSpPr/>
          <p:nvPr userDrawn="1"/>
        </p:nvGrpSpPr>
        <p:grpSpPr>
          <a:xfrm>
            <a:off x="-1373" y="6646042"/>
            <a:ext cx="12192000" cy="226830"/>
            <a:chOff x="-1" y="750977"/>
            <a:chExt cx="12192000" cy="22683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18B4BBB-DBD4-4295-9352-AB427DFC66BB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950576-E642-4FC6-B68E-2032D2D989DA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1B6FA4E-2F7A-43AD-BBBA-2D0D6CA89908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B0C31080-1C61-4A73-9082-66C1188537DA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93019" y="5803205"/>
            <a:ext cx="3908465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AE78C-E69E-4156-A33D-A2630E3D905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93021" y="222250"/>
            <a:ext cx="3908463" cy="808038"/>
          </a:xfrm>
          <a:prstGeom prst="rect">
            <a:avLst/>
          </a:prstGeom>
        </p:spPr>
        <p:txBody>
          <a:bodyPr wrap="square" lIns="91440" tIns="91440" rIns="91440" bIns="91440" anchor="ctr" anchorCtr="0">
            <a:normAutofit/>
          </a:bodyPr>
          <a:lstStyle>
            <a:lvl1pPr marL="0" indent="0">
              <a:buNone/>
              <a:defRPr sz="2600" b="1" i="0" cap="all" baseline="0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2pPr>
            <a:lvl3pPr marL="57308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3pPr>
            <a:lvl4pPr marL="914400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4pPr>
            <a:lvl5pPr marL="120173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740A7313-330D-496B-B926-8A27D8DFCB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9415" y="-5186"/>
            <a:ext cx="7922585" cy="6878057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51FCB00D-2C4F-4931-B531-0C67833E47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3020" y="1424354"/>
            <a:ext cx="3908464" cy="3974960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lang="en-US" sz="22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Segoe UI Semilight" panose="020B0402040204020203" pitchFamily="34" charset="0"/>
              </a:defRPr>
            </a:lvl1pPr>
            <a:lvl2pPr marL="287338" indent="0">
              <a:buNone/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201738" indent="0">
              <a:buNone/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</p:spTree>
    <p:extLst>
      <p:ext uri="{BB962C8B-B14F-4D97-AF65-F5344CB8AC3E}">
        <p14:creationId xmlns:p14="http://schemas.microsoft.com/office/powerpoint/2010/main" val="2661704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rge Image with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482FC18-81CC-42D3-BDDD-8D10FF97053C}"/>
              </a:ext>
            </a:extLst>
          </p:cNvPr>
          <p:cNvSpPr/>
          <p:nvPr userDrawn="1"/>
        </p:nvSpPr>
        <p:spPr>
          <a:xfrm>
            <a:off x="-1497" y="6618274"/>
            <a:ext cx="4270786" cy="239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C541E6-11C3-46A3-8535-D0391E13C984}"/>
              </a:ext>
            </a:extLst>
          </p:cNvPr>
          <p:cNvSpPr/>
          <p:nvPr userDrawn="1"/>
        </p:nvSpPr>
        <p:spPr>
          <a:xfrm>
            <a:off x="1" y="1033897"/>
            <a:ext cx="4270786" cy="47708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C0A5A6-744A-4F75-8623-425C898B553A}"/>
              </a:ext>
            </a:extLst>
          </p:cNvPr>
          <p:cNvGrpSpPr/>
          <p:nvPr userDrawn="1"/>
        </p:nvGrpSpPr>
        <p:grpSpPr>
          <a:xfrm>
            <a:off x="-2" y="5578189"/>
            <a:ext cx="4270789" cy="226830"/>
            <a:chOff x="-1" y="750977"/>
            <a:chExt cx="12192000" cy="2268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8961AE-3C1D-4329-902F-AC42C1DD8C90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79F1CF-37F2-4EEB-909C-EC830989F3BF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7804F51-63BC-4067-B08E-BECA1B75CE01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2FBAFD4-ADB3-403E-958D-781B672087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3020" y="1424354"/>
            <a:ext cx="3908464" cy="3974960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lang="en-US" sz="2200" dirty="0" smtClean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  <a:lvl2pPr marL="287338" indent="0">
              <a:buNone/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201738" indent="0">
              <a:buNone/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14379-6C40-4507-949A-9329FB367221}"/>
              </a:ext>
            </a:extLst>
          </p:cNvPr>
          <p:cNvSpPr/>
          <p:nvPr userDrawn="1"/>
        </p:nvSpPr>
        <p:spPr>
          <a:xfrm>
            <a:off x="-2" y="-2813"/>
            <a:ext cx="4270789" cy="213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98A986-62B3-4D00-A375-EE7D1FF3822C}"/>
              </a:ext>
            </a:extLst>
          </p:cNvPr>
          <p:cNvGrpSpPr/>
          <p:nvPr userDrawn="1"/>
        </p:nvGrpSpPr>
        <p:grpSpPr>
          <a:xfrm rot="10800000">
            <a:off x="-2" y="1030263"/>
            <a:ext cx="4270789" cy="226830"/>
            <a:chOff x="-1" y="750977"/>
            <a:chExt cx="12192000" cy="22683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6664EBA-CADA-45BC-83AB-2F6F1AEEC33D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39FDDD1-54F7-42C6-B2B0-1A741A088017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6F511B-CD3E-48BD-B181-76B133765AD6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86504D49-8191-492F-9D94-D7173B81FFB4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" y="5803205"/>
            <a:ext cx="4269414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Insert Color Lockup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F6F2E38-6E59-4017-9F30-BA15554E5D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93021" y="222250"/>
            <a:ext cx="3908463" cy="808038"/>
          </a:xfrm>
          <a:prstGeom prst="rect">
            <a:avLst/>
          </a:prstGeom>
        </p:spPr>
        <p:txBody>
          <a:bodyPr wrap="square" lIns="91440" tIns="91440" rIns="91440" bIns="91440" anchor="ctr" anchorCtr="0">
            <a:normAutofit/>
          </a:bodyPr>
          <a:lstStyle>
            <a:lvl1pPr marL="0" indent="0">
              <a:buNone/>
              <a:defRPr sz="2600" b="1" i="0" cap="all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marL="28733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2pPr>
            <a:lvl3pPr marL="57308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3pPr>
            <a:lvl4pPr marL="914400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4pPr>
            <a:lvl5pPr marL="120173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E50EA57E-BD29-4439-AF42-17AF71C471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9290" y="-15183"/>
            <a:ext cx="7922710" cy="687318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0DA2CF6-CDA0-45BA-AD5C-542CEA14792D}"/>
              </a:ext>
            </a:extLst>
          </p:cNvPr>
          <p:cNvGrpSpPr/>
          <p:nvPr userDrawn="1"/>
        </p:nvGrpSpPr>
        <p:grpSpPr>
          <a:xfrm>
            <a:off x="-31533" y="-15183"/>
            <a:ext cx="4270789" cy="226830"/>
            <a:chOff x="-1" y="750977"/>
            <a:chExt cx="12192000" cy="22683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054BAF5-970A-45DE-8376-8F75D65C6A75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3E6B11F-FBAD-4129-96B8-6269BC428A7E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8DE5D13-BA14-4CB3-88C4-AC75BBCC8D64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973EE78-68AA-4455-B858-3950F7950511}"/>
              </a:ext>
            </a:extLst>
          </p:cNvPr>
          <p:cNvGrpSpPr/>
          <p:nvPr userDrawn="1"/>
        </p:nvGrpSpPr>
        <p:grpSpPr>
          <a:xfrm rot="10800000">
            <a:off x="-2" y="6615052"/>
            <a:ext cx="4270789" cy="226830"/>
            <a:chOff x="-1" y="750977"/>
            <a:chExt cx="12192000" cy="22683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03BC143-27FD-4883-9FF5-A6B773FB658F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A2BD040-470E-4A93-8ABF-C38D0896BD95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04449D6-4556-4CC8-B9A0-21BE0F261904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6981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2B7AD-2C2F-166B-95AA-4C862C82B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67A6F-EED1-DEE4-819F-0DFEC5E48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02B83-60CC-C28B-418E-BD163AF3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0F9B-9E30-4064-ADAB-2F9BCA08D123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42540-4981-6047-E071-CF261CEDB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0464C-4EA8-63AB-6DD8-9CA355D21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A462-2664-4DC6-8590-7B5E0FAC3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38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&amp; Text Left, Smaller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1801EC-CA2F-4961-9C19-BEA09A98D970}"/>
              </a:ext>
            </a:extLst>
          </p:cNvPr>
          <p:cNvSpPr/>
          <p:nvPr userDrawn="1"/>
        </p:nvSpPr>
        <p:spPr>
          <a:xfrm>
            <a:off x="-2" y="-2813"/>
            <a:ext cx="6105305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7BA1E6-D1CC-473D-B02C-32127613CD7F}"/>
              </a:ext>
            </a:extLst>
          </p:cNvPr>
          <p:cNvSpPr/>
          <p:nvPr userDrawn="1"/>
        </p:nvSpPr>
        <p:spPr>
          <a:xfrm>
            <a:off x="0" y="5593231"/>
            <a:ext cx="6105303" cy="1264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C93210-7DA0-4889-A6D9-75A74FF7AB46}"/>
              </a:ext>
            </a:extLst>
          </p:cNvPr>
          <p:cNvGrpSpPr/>
          <p:nvPr userDrawn="1"/>
        </p:nvGrpSpPr>
        <p:grpSpPr>
          <a:xfrm rot="10800000">
            <a:off x="-1373" y="5593231"/>
            <a:ext cx="6106676" cy="226830"/>
            <a:chOff x="-1" y="750977"/>
            <a:chExt cx="12192000" cy="22683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608CC9-94E1-459F-91A8-DD10C513FD88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73F5DA-4591-41F8-BE7C-81CEA419F7B9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F27CD8-308C-4C95-B60A-9B69DD716357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79DA6D-5BE3-4357-985D-FDF3847826F2}"/>
              </a:ext>
            </a:extLst>
          </p:cNvPr>
          <p:cNvGrpSpPr/>
          <p:nvPr userDrawn="1"/>
        </p:nvGrpSpPr>
        <p:grpSpPr>
          <a:xfrm>
            <a:off x="-10676" y="6631170"/>
            <a:ext cx="6106676" cy="226830"/>
            <a:chOff x="-1" y="750977"/>
            <a:chExt cx="12192000" cy="22683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0B05083-4919-476B-81FF-52E7CB12A1DB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F4B2A8-79CB-4D74-B415-81E54C6A2120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77EDF0-0C40-4726-9417-C4FFE77C97BD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10905894" y="4"/>
            <a:ext cx="1286106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58E9D-1B97-4CCA-9211-7AAF891101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633" y="1422556"/>
            <a:ext cx="5644662" cy="4020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02910B-1A0F-4E77-9C0B-90058B76A534}"/>
              </a:ext>
            </a:extLst>
          </p:cNvPr>
          <p:cNvGrpSpPr/>
          <p:nvPr userDrawn="1"/>
        </p:nvGrpSpPr>
        <p:grpSpPr>
          <a:xfrm>
            <a:off x="-2" y="1045125"/>
            <a:ext cx="6105305" cy="226830"/>
            <a:chOff x="-1" y="750977"/>
            <a:chExt cx="12192000" cy="2268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CB5FC3-7B1E-448D-AEC8-91AA91F3FE01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E6DFF8-7ACF-409F-9EE9-7856BA8F545B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2F2A19-0423-4294-BBC7-AD12213B44F0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1A2837-FB51-41F8-B747-465522D03157}"/>
              </a:ext>
            </a:extLst>
          </p:cNvPr>
          <p:cNvGrpSpPr/>
          <p:nvPr userDrawn="1"/>
        </p:nvGrpSpPr>
        <p:grpSpPr>
          <a:xfrm rot="10800000">
            <a:off x="-2" y="-5185"/>
            <a:ext cx="6105305" cy="226830"/>
            <a:chOff x="-1" y="750977"/>
            <a:chExt cx="12192000" cy="22683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2F48DE-78A8-4775-822D-342E9EDE41D7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612F6B-AA85-4D64-916F-7F72C4185BC5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66969D9-CFAB-47E4-AD0A-59ECAD9572CA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B9D4B81A-BFDF-47DF-8ED7-B8FB2859693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29633" y="5803205"/>
            <a:ext cx="5644662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4242A18-52A4-4F0F-9F2C-CEF5A541D4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9644" y="229366"/>
            <a:ext cx="5644662" cy="808038"/>
          </a:xfrm>
          <a:prstGeom prst="rect">
            <a:avLst/>
          </a:prstGeom>
        </p:spPr>
        <p:txBody>
          <a:bodyPr wrap="square" lIns="91440" tIns="91440" rIns="91440" bIns="91440" anchor="ctr" anchorCtr="0">
            <a:normAutofit/>
          </a:bodyPr>
          <a:lstStyle>
            <a:lvl1pPr marL="0" indent="0">
              <a:buNone/>
              <a:defRPr sz="2800" b="1" i="0" cap="all" baseline="0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2pPr>
            <a:lvl3pPr marL="57308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3pPr>
            <a:lvl4pPr marL="914400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4pPr>
            <a:lvl5pPr marL="120173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763C1D2E-A20B-4481-B056-53E0BE4CB6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28" y="5"/>
            <a:ext cx="4801966" cy="6857998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423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&amp; Text Left, Smaller Image Right 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AEC64146-6C04-49D5-B053-313862BDE72C}"/>
              </a:ext>
            </a:extLst>
          </p:cNvPr>
          <p:cNvSpPr/>
          <p:nvPr userDrawn="1"/>
        </p:nvSpPr>
        <p:spPr>
          <a:xfrm>
            <a:off x="1" y="1033897"/>
            <a:ext cx="6105302" cy="47708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73D8A36-42AD-4776-AB50-1FFA7ED41F83}"/>
              </a:ext>
            </a:extLst>
          </p:cNvPr>
          <p:cNvSpPr/>
          <p:nvPr userDrawn="1"/>
        </p:nvSpPr>
        <p:spPr>
          <a:xfrm>
            <a:off x="-2" y="-2813"/>
            <a:ext cx="6105305" cy="2347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0905893" y="4"/>
            <a:ext cx="1286106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4DBD725-565D-43EF-A191-F49707787393}"/>
              </a:ext>
            </a:extLst>
          </p:cNvPr>
          <p:cNvSpPr/>
          <p:nvPr userDrawn="1"/>
        </p:nvSpPr>
        <p:spPr>
          <a:xfrm>
            <a:off x="-12070" y="6618274"/>
            <a:ext cx="6112240" cy="239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2C23C3-59DE-4AD5-945C-C83AA978AC2F}"/>
              </a:ext>
            </a:extLst>
          </p:cNvPr>
          <p:cNvGrpSpPr/>
          <p:nvPr userDrawn="1"/>
        </p:nvGrpSpPr>
        <p:grpSpPr>
          <a:xfrm>
            <a:off x="-2" y="5578189"/>
            <a:ext cx="6096002" cy="226830"/>
            <a:chOff x="-1" y="750977"/>
            <a:chExt cx="12192000" cy="22683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181C994-FDEC-4064-A264-2C6D171E007F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7724376-800D-44A7-8CD6-AC5C6A7A426B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BBDB577-B345-44D2-A4E9-0B6B5221C859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98879518-364A-41AF-B745-1BCEEABF3E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3020" y="1424354"/>
            <a:ext cx="5715410" cy="3974960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lang="en-US" sz="2400" dirty="0" smtClean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  <a:lvl2pPr marL="287338" indent="0">
              <a:buNone/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201738" indent="0">
              <a:buNone/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912FB86-9F95-4946-A3AC-8794C1DC4647}"/>
              </a:ext>
            </a:extLst>
          </p:cNvPr>
          <p:cNvGrpSpPr/>
          <p:nvPr userDrawn="1"/>
        </p:nvGrpSpPr>
        <p:grpSpPr>
          <a:xfrm rot="10800000">
            <a:off x="-1" y="1030263"/>
            <a:ext cx="6105303" cy="226830"/>
            <a:chOff x="-1" y="750977"/>
            <a:chExt cx="12192000" cy="22683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B84F68D-C455-45B9-B7BB-10BC85E513A6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15EF437-121F-4EDC-9DA1-0FFC6C058A99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02B87E2-7DBF-416A-BD69-1EE52C98E92C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39A3F9AB-F903-4D47-AB08-0B65D7BBBCC9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29633" y="5803205"/>
            <a:ext cx="5644662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Insert Color Lockup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E73FF3B-54CC-43C8-93CC-865BA1EFD0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9633" y="222250"/>
            <a:ext cx="5644662" cy="808038"/>
          </a:xfrm>
          <a:prstGeom prst="rect">
            <a:avLst/>
          </a:prstGeom>
        </p:spPr>
        <p:txBody>
          <a:bodyPr wrap="square" lIns="91440" tIns="91440" rIns="91440" bIns="91440" anchor="ctr" anchorCtr="0">
            <a:normAutofit/>
          </a:bodyPr>
          <a:lstStyle>
            <a:lvl1pPr marL="0" indent="0">
              <a:buNone/>
              <a:defRPr sz="2800" b="1" i="0" cap="all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marL="28733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2pPr>
            <a:lvl3pPr marL="57308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3pPr>
            <a:lvl4pPr marL="914400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4pPr>
            <a:lvl5pPr marL="120173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40B08D7-112C-43A4-9192-FA5A683F65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2813"/>
            <a:ext cx="4809893" cy="6860816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7BE9A3-1D02-4227-ACD8-6791049848CB}"/>
              </a:ext>
            </a:extLst>
          </p:cNvPr>
          <p:cNvGrpSpPr/>
          <p:nvPr userDrawn="1"/>
        </p:nvGrpSpPr>
        <p:grpSpPr>
          <a:xfrm>
            <a:off x="-1929" y="5121"/>
            <a:ext cx="6105305" cy="226830"/>
            <a:chOff x="-1" y="750977"/>
            <a:chExt cx="12192000" cy="22683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80E67B1-9F7E-4734-AF33-36F610081EEC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E79A3A1-1B00-46B4-B6A1-A9F254E0987D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00D727D-36A3-4D09-8F97-8CE4EC9A528C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7023B0-7CD4-48DB-83A2-068A4295C904}"/>
              </a:ext>
            </a:extLst>
          </p:cNvPr>
          <p:cNvGrpSpPr/>
          <p:nvPr userDrawn="1"/>
        </p:nvGrpSpPr>
        <p:grpSpPr>
          <a:xfrm rot="10800000">
            <a:off x="-8603" y="6615060"/>
            <a:ext cx="6122507" cy="226830"/>
            <a:chOff x="-1" y="750977"/>
            <a:chExt cx="12192000" cy="22683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4AE99C0-95DD-4D45-B4A9-FC9F8D0CC7D9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DE20C4A-CD6C-412C-85E4-69B4FF633E4E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6B23FD1-D242-4173-B2CD-3CB61EFBE754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7091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&amp; Text Left, Larger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1801EC-CA2F-4961-9C19-BEA09A98D970}"/>
              </a:ext>
            </a:extLst>
          </p:cNvPr>
          <p:cNvSpPr/>
          <p:nvPr userDrawn="1"/>
        </p:nvSpPr>
        <p:spPr>
          <a:xfrm>
            <a:off x="-2" y="-2813"/>
            <a:ext cx="6105305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7BA1E6-D1CC-473D-B02C-32127613CD7F}"/>
              </a:ext>
            </a:extLst>
          </p:cNvPr>
          <p:cNvSpPr/>
          <p:nvPr userDrawn="1"/>
        </p:nvSpPr>
        <p:spPr>
          <a:xfrm>
            <a:off x="0" y="5593231"/>
            <a:ext cx="6105303" cy="1264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C93210-7DA0-4889-A6D9-75A74FF7AB46}"/>
              </a:ext>
            </a:extLst>
          </p:cNvPr>
          <p:cNvGrpSpPr/>
          <p:nvPr userDrawn="1"/>
        </p:nvGrpSpPr>
        <p:grpSpPr>
          <a:xfrm rot="10800000">
            <a:off x="0" y="5593231"/>
            <a:ext cx="6106676" cy="226830"/>
            <a:chOff x="-1" y="750977"/>
            <a:chExt cx="12192000" cy="22683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608CC9-94E1-459F-91A8-DD10C513FD88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73F5DA-4591-41F8-BE7C-81CEA419F7B9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F27CD8-308C-4C95-B60A-9B69DD716357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79DA6D-5BE3-4357-985D-FDF3847826F2}"/>
              </a:ext>
            </a:extLst>
          </p:cNvPr>
          <p:cNvGrpSpPr/>
          <p:nvPr userDrawn="1"/>
        </p:nvGrpSpPr>
        <p:grpSpPr>
          <a:xfrm>
            <a:off x="-1373" y="6628950"/>
            <a:ext cx="6106676" cy="226830"/>
            <a:chOff x="-1" y="750977"/>
            <a:chExt cx="12192000" cy="22683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0B05083-4919-476B-81FF-52E7CB12A1DB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F4B2A8-79CB-4D74-B415-81E54C6A2120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77EDF0-0C40-4726-9417-C4FFE77C97BD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58E9D-1B97-4CCA-9211-7AAF891101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633" y="1422556"/>
            <a:ext cx="5644662" cy="4020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02910B-1A0F-4E77-9C0B-90058B76A534}"/>
              </a:ext>
            </a:extLst>
          </p:cNvPr>
          <p:cNvGrpSpPr/>
          <p:nvPr userDrawn="1"/>
        </p:nvGrpSpPr>
        <p:grpSpPr>
          <a:xfrm>
            <a:off x="-2" y="1045125"/>
            <a:ext cx="6105305" cy="226830"/>
            <a:chOff x="-1" y="750977"/>
            <a:chExt cx="12192000" cy="2268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CB5FC3-7B1E-448D-AEC8-91AA91F3FE01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E6DFF8-7ACF-409F-9EE9-7856BA8F545B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2F2A19-0423-4294-BBC7-AD12213B44F0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1A2837-FB51-41F8-B747-465522D03157}"/>
              </a:ext>
            </a:extLst>
          </p:cNvPr>
          <p:cNvGrpSpPr/>
          <p:nvPr userDrawn="1"/>
        </p:nvGrpSpPr>
        <p:grpSpPr>
          <a:xfrm rot="10800000">
            <a:off x="-2" y="-5185"/>
            <a:ext cx="6105305" cy="226830"/>
            <a:chOff x="-1" y="750977"/>
            <a:chExt cx="12192000" cy="22683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2F48DE-78A8-4775-822D-342E9EDE41D7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612F6B-AA85-4D64-916F-7F72C4185BC5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66969D9-CFAB-47E4-AD0A-59ECAD9572CA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37517D5E-5741-4FA1-AAF8-1AFEDB56DF0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29633" y="5803205"/>
            <a:ext cx="5644662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A6E8111-86CA-4962-9847-193BF8C6C0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9633" y="222250"/>
            <a:ext cx="5644662" cy="808038"/>
          </a:xfrm>
          <a:prstGeom prst="rect">
            <a:avLst/>
          </a:prstGeom>
        </p:spPr>
        <p:txBody>
          <a:bodyPr wrap="square" lIns="91440" tIns="91440" rIns="91440" bIns="91440" anchor="ctr" anchorCtr="0">
            <a:normAutofit/>
          </a:bodyPr>
          <a:lstStyle>
            <a:lvl1pPr marL="0" indent="0">
              <a:buNone/>
              <a:defRPr sz="2800" b="1" i="0" cap="all" baseline="0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2pPr>
            <a:lvl3pPr marL="57308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3pPr>
            <a:lvl4pPr marL="914400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4pPr>
            <a:lvl5pPr marL="120173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1692386E-DE44-435D-9157-02C243B456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5186"/>
            <a:ext cx="6096000" cy="6863186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2322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&amp; Text Left, Larger Image Right 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AEC64146-6C04-49D5-B053-313862BDE72C}"/>
              </a:ext>
            </a:extLst>
          </p:cNvPr>
          <p:cNvSpPr/>
          <p:nvPr userDrawn="1"/>
        </p:nvSpPr>
        <p:spPr>
          <a:xfrm>
            <a:off x="1" y="1033897"/>
            <a:ext cx="6105302" cy="47708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73D8A36-42AD-4776-AB50-1FFA7ED41F83}"/>
              </a:ext>
            </a:extLst>
          </p:cNvPr>
          <p:cNvSpPr/>
          <p:nvPr userDrawn="1"/>
        </p:nvSpPr>
        <p:spPr>
          <a:xfrm>
            <a:off x="-2" y="-2813"/>
            <a:ext cx="6105305" cy="2347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4DBD725-565D-43EF-A191-F49707787393}"/>
              </a:ext>
            </a:extLst>
          </p:cNvPr>
          <p:cNvSpPr/>
          <p:nvPr userDrawn="1"/>
        </p:nvSpPr>
        <p:spPr>
          <a:xfrm>
            <a:off x="-12070" y="6618274"/>
            <a:ext cx="6112240" cy="239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2C23C3-59DE-4AD5-945C-C83AA978AC2F}"/>
              </a:ext>
            </a:extLst>
          </p:cNvPr>
          <p:cNvGrpSpPr/>
          <p:nvPr userDrawn="1"/>
        </p:nvGrpSpPr>
        <p:grpSpPr>
          <a:xfrm>
            <a:off x="-2" y="5578189"/>
            <a:ext cx="6096002" cy="226830"/>
            <a:chOff x="-1" y="750977"/>
            <a:chExt cx="12192000" cy="22683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181C994-FDEC-4064-A264-2C6D171E007F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7724376-800D-44A7-8CD6-AC5C6A7A426B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BBDB577-B345-44D2-A4E9-0B6B5221C859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98879518-364A-41AF-B745-1BCEEABF3E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3020" y="1424354"/>
            <a:ext cx="5715410" cy="3974960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lang="en-US" sz="2400" dirty="0" smtClean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  <a:lvl2pPr marL="287338" indent="0">
              <a:buNone/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201738" indent="0">
              <a:buNone/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add text.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912FB86-9F95-4946-A3AC-8794C1DC4647}"/>
              </a:ext>
            </a:extLst>
          </p:cNvPr>
          <p:cNvGrpSpPr/>
          <p:nvPr userDrawn="1"/>
        </p:nvGrpSpPr>
        <p:grpSpPr>
          <a:xfrm rot="10800000">
            <a:off x="-1" y="1030263"/>
            <a:ext cx="6105303" cy="226830"/>
            <a:chOff x="-1" y="750977"/>
            <a:chExt cx="12192000" cy="22683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B84F68D-C455-45B9-B7BB-10BC85E513A6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15EF437-121F-4EDC-9DA1-0FFC6C058A99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02B87E2-7DBF-416A-BD69-1EE52C98E92C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F330CB35-68C2-4EA2-9DC3-A50790918BB4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29633" y="5803205"/>
            <a:ext cx="5644662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Insert Color Lockup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656B56A-8D18-4BF6-A40C-1DB25B95527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9633" y="222250"/>
            <a:ext cx="5644662" cy="808038"/>
          </a:xfrm>
          <a:prstGeom prst="rect">
            <a:avLst/>
          </a:prstGeom>
        </p:spPr>
        <p:txBody>
          <a:bodyPr wrap="square" lIns="91440" tIns="91440" rIns="91440" bIns="91440" anchor="ctr" anchorCtr="0">
            <a:normAutofit/>
          </a:bodyPr>
          <a:lstStyle>
            <a:lvl1pPr marL="0" indent="0">
              <a:buNone/>
              <a:defRPr sz="2800" b="1" i="0" cap="all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marL="28733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2pPr>
            <a:lvl3pPr marL="57308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3pPr>
            <a:lvl4pPr marL="914400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4pPr>
            <a:lvl5pPr marL="1201738" indent="0">
              <a:buNone/>
              <a:defRPr b="1" i="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54C88025-B676-46F8-8299-C1D16BFA8D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-2813"/>
            <a:ext cx="6105301" cy="686081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1F1B93E-F52C-4552-9430-EAAB664C7656}"/>
              </a:ext>
            </a:extLst>
          </p:cNvPr>
          <p:cNvGrpSpPr/>
          <p:nvPr userDrawn="1"/>
        </p:nvGrpSpPr>
        <p:grpSpPr>
          <a:xfrm>
            <a:off x="-4020" y="5121"/>
            <a:ext cx="6105305" cy="226830"/>
            <a:chOff x="-1" y="750977"/>
            <a:chExt cx="12192000" cy="22683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4FE4CF1-5DBE-4079-9A97-DF6F6CD5DA08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B1F86A2-8BB0-4228-A334-375B8630F4C4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BADDA76-887B-4D25-A070-70FD7481A149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4EAD1C-3DF7-4524-9690-4F9F83077E94}"/>
              </a:ext>
            </a:extLst>
          </p:cNvPr>
          <p:cNvGrpSpPr/>
          <p:nvPr userDrawn="1"/>
        </p:nvGrpSpPr>
        <p:grpSpPr>
          <a:xfrm rot="10800000">
            <a:off x="-22337" y="6589333"/>
            <a:ext cx="6122507" cy="226830"/>
            <a:chOff x="-1" y="750977"/>
            <a:chExt cx="12192000" cy="22683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F28E912-8E86-493E-9CC6-F79C4A8425DB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92C18A3-4935-4501-A7F8-C0134BB7C18B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78D7641-2180-4557-906A-42BABCD1A950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4391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Four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55973" y="421201"/>
            <a:ext cx="5614827" cy="29478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155973" y="3470119"/>
            <a:ext cx="5614827" cy="29478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21199" y="421201"/>
            <a:ext cx="5614827" cy="29478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21200" y="3470119"/>
            <a:ext cx="5614826" cy="29478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2979187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hree Image Gallery w/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065495" y="0"/>
            <a:ext cx="4061010" cy="40503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94554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8269893" y="0"/>
            <a:ext cx="392210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97F7F3F-4684-4932-8B0B-02648EA52E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65495" y="4188794"/>
            <a:ext cx="4061010" cy="26692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82880" tIns="182880" rIns="182880" bIns="18288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87338" indent="0">
              <a:buNone/>
              <a:defRPr sz="2000">
                <a:solidFill>
                  <a:schemeClr val="bg1"/>
                </a:solidFill>
              </a:defRPr>
            </a:lvl2pPr>
            <a:lvl3pPr marL="573088" indent="0">
              <a:buNone/>
              <a:defRPr sz="1800">
                <a:solidFill>
                  <a:schemeClr val="bg1"/>
                </a:solidFill>
              </a:defRPr>
            </a:lvl3pPr>
            <a:lvl4pPr marL="914400" indent="0">
              <a:buNone/>
              <a:defRPr sz="1600">
                <a:solidFill>
                  <a:schemeClr val="bg1"/>
                </a:solidFill>
              </a:defRPr>
            </a:lvl4pPr>
            <a:lvl5pPr marL="1201738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 </a:t>
            </a:r>
            <a:r>
              <a:rPr lang="pt-BR" sz="2400">
                <a:latin typeface="Segoe UI Semilight" panose="020B0402040204020203" pitchFamily="34" charset="0"/>
                <a:cs typeface="Segoe UI Semilight" panose="020B0402040204020203" pitchFamily="34" charset="0"/>
              </a:rPr>
              <a:t>Click to add text.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5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hree Image Gallery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065495" y="0"/>
            <a:ext cx="4061010" cy="40503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94554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8269893" y="0"/>
            <a:ext cx="392210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065495" y="4188287"/>
            <a:ext cx="4061008" cy="26697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2643CBC-B269-471C-BF76-EDFFE626F2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6703" y="4879633"/>
            <a:ext cx="2418593" cy="12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7 Image Gallery w/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 flipH="1">
            <a:off x="417000" y="417002"/>
            <a:ext cx="11358002" cy="6024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1" b="0" i="0">
              <a:latin typeface="Segoe UI" panose="020B0502040204020203" pitchFamily="34" charset="0"/>
            </a:endParaRP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45" hasCustomPrompt="1"/>
          </p:nvPr>
        </p:nvSpPr>
        <p:spPr>
          <a:xfrm>
            <a:off x="7930201" y="2606404"/>
            <a:ext cx="3423600" cy="34134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37" hasCustomPrompt="1"/>
          </p:nvPr>
        </p:nvSpPr>
        <p:spPr>
          <a:xfrm>
            <a:off x="838201" y="838202"/>
            <a:ext cx="3423600" cy="34134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838201" y="4374601"/>
            <a:ext cx="3423600" cy="164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4384201" y="838199"/>
            <a:ext cx="3423600" cy="164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7930201" y="838199"/>
            <a:ext cx="3423600" cy="164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4384201" y="2606400"/>
            <a:ext cx="3423600" cy="164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44" hasCustomPrompt="1"/>
          </p:nvPr>
        </p:nvSpPr>
        <p:spPr>
          <a:xfrm>
            <a:off x="4384201" y="4374601"/>
            <a:ext cx="3423600" cy="164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624396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hree Image Gallery w/Titl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3D39CC-12B8-438F-9434-6C7AAF035920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5E6898-BC74-4469-9E30-423E1C8BBAD9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FC80D4D-792B-4829-86AD-4C2CAD600E4C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B18A4BD-043B-42C6-A83C-39C9CAA2869D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E9CF29D-494F-4444-A58B-5403B921D677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10D899-54B1-4513-B7FA-6BACEE67B31C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C9F0344-1999-467E-96B2-E531F82DD81E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0468902-0241-419F-972E-51835CB68FEC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2A46207-AC69-4731-B56A-B4038F87819A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26425" y="2172203"/>
            <a:ext cx="3632388" cy="2321276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286033" y="2172203"/>
            <a:ext cx="3623050" cy="2321276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8130826" y="2172201"/>
            <a:ext cx="3634002" cy="2321277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9" name="Title 10">
            <a:extLst>
              <a:ext uri="{FF2B5EF4-FFF2-40B4-BE49-F238E27FC236}">
                <a16:creationId xmlns:a16="http://schemas.microsoft.com/office/drawing/2014/main" id="{80D4846B-46B0-4703-85BC-68115FC61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1272658"/>
            <a:ext cx="11334541" cy="89423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0D14B-E2F6-4457-8834-3218C92494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425" y="4691109"/>
            <a:ext cx="3632198" cy="1670304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287338" indent="0">
              <a:buNone/>
              <a:defRPr sz="2000">
                <a:solidFill>
                  <a:schemeClr val="bg1"/>
                </a:solidFill>
              </a:defRPr>
            </a:lvl2pPr>
            <a:lvl3pPr marL="573088" indent="0">
              <a:buNone/>
              <a:defRPr sz="1800">
                <a:solidFill>
                  <a:schemeClr val="bg1"/>
                </a:solidFill>
              </a:defRPr>
            </a:lvl3pPr>
            <a:lvl4pPr marL="914400" indent="0">
              <a:buNone/>
              <a:defRPr sz="1600">
                <a:solidFill>
                  <a:schemeClr val="bg1"/>
                </a:solidFill>
              </a:defRPr>
            </a:lvl4pPr>
            <a:lvl5pPr marL="1201738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 </a:t>
            </a:r>
            <a:r>
              <a:rPr lang="pt-BR" sz="2400">
                <a:latin typeface="Segoe UI Semilight" panose="020B0402040204020203" pitchFamily="34" charset="0"/>
                <a:cs typeface="Segoe UI Semilight" panose="020B0402040204020203" pitchFamily="34" charset="0"/>
              </a:rPr>
              <a:t>Click to add text.</a:t>
            </a:r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9CC49A4-F394-4BFD-A121-6E979FAE4D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86033" y="4691109"/>
            <a:ext cx="3632198" cy="1670304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287338" indent="0">
              <a:buNone/>
              <a:defRPr sz="2000">
                <a:solidFill>
                  <a:schemeClr val="bg1"/>
                </a:solidFill>
              </a:defRPr>
            </a:lvl2pPr>
            <a:lvl3pPr marL="573088" indent="0">
              <a:buNone/>
              <a:defRPr sz="1800">
                <a:solidFill>
                  <a:schemeClr val="bg1"/>
                </a:solidFill>
              </a:defRPr>
            </a:lvl3pPr>
            <a:lvl4pPr marL="914400" indent="0">
              <a:buNone/>
              <a:defRPr sz="1600">
                <a:solidFill>
                  <a:schemeClr val="bg1"/>
                </a:solidFill>
              </a:defRPr>
            </a:lvl4pPr>
            <a:lvl5pPr marL="1201738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 </a:t>
            </a:r>
            <a:r>
              <a:rPr lang="pt-BR" sz="2400">
                <a:latin typeface="Segoe UI Semilight" panose="020B0402040204020203" pitchFamily="34" charset="0"/>
                <a:cs typeface="Segoe UI Semilight" panose="020B0402040204020203" pitchFamily="34" charset="0"/>
              </a:rPr>
              <a:t>Click to add text.</a:t>
            </a:r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C507C58-4258-4829-81CE-5493CE09D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8767" y="4691109"/>
            <a:ext cx="3632198" cy="1670304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287338" indent="0">
              <a:buNone/>
              <a:defRPr sz="2000">
                <a:solidFill>
                  <a:schemeClr val="bg1"/>
                </a:solidFill>
              </a:defRPr>
            </a:lvl2pPr>
            <a:lvl3pPr marL="573088" indent="0">
              <a:buNone/>
              <a:defRPr sz="1800">
                <a:solidFill>
                  <a:schemeClr val="bg1"/>
                </a:solidFill>
              </a:defRPr>
            </a:lvl3pPr>
            <a:lvl4pPr marL="914400" indent="0">
              <a:buNone/>
              <a:defRPr sz="1600">
                <a:solidFill>
                  <a:schemeClr val="bg1"/>
                </a:solidFill>
              </a:defRPr>
            </a:lvl4pPr>
            <a:lvl5pPr marL="1201738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 </a:t>
            </a:r>
            <a:r>
              <a:rPr lang="pt-BR" sz="2400">
                <a:latin typeface="Segoe UI Semilight" panose="020B0402040204020203" pitchFamily="34" charset="0"/>
                <a:cs typeface="Segoe UI Semilight" panose="020B0402040204020203" pitchFamily="34" charset="0"/>
              </a:rPr>
              <a:t>Click to add text.</a:t>
            </a:r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DC17C62-3203-4532-B86A-92132D6DF24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26424" y="222250"/>
            <a:ext cx="11338404" cy="8191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</p:spTree>
    <p:extLst>
      <p:ext uri="{BB962C8B-B14F-4D97-AF65-F5344CB8AC3E}">
        <p14:creationId xmlns:p14="http://schemas.microsoft.com/office/powerpoint/2010/main" val="302258012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7DFB59-5F4A-47D6-9197-32BA91841176}"/>
              </a:ext>
            </a:extLst>
          </p:cNvPr>
          <p:cNvSpPr/>
          <p:nvPr userDrawn="1"/>
        </p:nvSpPr>
        <p:spPr>
          <a:xfrm>
            <a:off x="0" y="5593231"/>
            <a:ext cx="12192000" cy="1264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F9BA06-A3C1-4630-9D55-341EB564AEB5}"/>
              </a:ext>
            </a:extLst>
          </p:cNvPr>
          <p:cNvSpPr/>
          <p:nvPr userDrawn="1"/>
        </p:nvSpPr>
        <p:spPr>
          <a:xfrm>
            <a:off x="-2" y="-2813"/>
            <a:ext cx="12192000" cy="127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95B2F6-A12D-4A1F-BD3F-061936D883DF}"/>
              </a:ext>
            </a:extLst>
          </p:cNvPr>
          <p:cNvGrpSpPr/>
          <p:nvPr userDrawn="1"/>
        </p:nvGrpSpPr>
        <p:grpSpPr>
          <a:xfrm>
            <a:off x="-2" y="1045125"/>
            <a:ext cx="12192000" cy="226830"/>
            <a:chOff x="-1" y="750977"/>
            <a:chExt cx="12192000" cy="2268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320CE9-648F-4DE0-A9F3-4DD10EFAD831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30D409-8151-4E00-BE8C-8950839E90F2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96F866-303B-436A-8AA7-C9B6CE06D11C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59E0FC-7CC8-44A9-967A-0AEC56F54E69}"/>
              </a:ext>
            </a:extLst>
          </p:cNvPr>
          <p:cNvGrpSpPr/>
          <p:nvPr userDrawn="1"/>
        </p:nvGrpSpPr>
        <p:grpSpPr>
          <a:xfrm rot="10800000">
            <a:off x="-2" y="-5185"/>
            <a:ext cx="12192000" cy="226830"/>
            <a:chOff x="-1" y="750977"/>
            <a:chExt cx="12192000" cy="2268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942EAE-4469-4FC5-89FA-084A7A9A5183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1A2171-C5C6-486A-BB43-B60F85D5594C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6A4A3F-48C7-4B27-8C6C-BCBC477EF9E0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854034-3A70-4E02-B73C-E77703977638}"/>
              </a:ext>
            </a:extLst>
          </p:cNvPr>
          <p:cNvGrpSpPr/>
          <p:nvPr userDrawn="1"/>
        </p:nvGrpSpPr>
        <p:grpSpPr>
          <a:xfrm rot="10800000">
            <a:off x="-1373" y="5593231"/>
            <a:ext cx="12192000" cy="226830"/>
            <a:chOff x="-1" y="750977"/>
            <a:chExt cx="12192000" cy="2268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37370E-CB29-4FAC-97B4-128B690AF16C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A5F9D31-8746-486D-919C-F3F4307FF096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B113B5-4B15-4424-8C31-1F79D0BC2C1C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A83BEC-1C7D-4C4E-B688-B8CDE82A049D}"/>
              </a:ext>
            </a:extLst>
          </p:cNvPr>
          <p:cNvGrpSpPr/>
          <p:nvPr userDrawn="1"/>
        </p:nvGrpSpPr>
        <p:grpSpPr>
          <a:xfrm>
            <a:off x="-1373" y="6628950"/>
            <a:ext cx="12192000" cy="226830"/>
            <a:chOff x="-1" y="750977"/>
            <a:chExt cx="12192000" cy="22683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CD0167D-2975-4FA4-B1EF-91E16835E85D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EC0CEF1-0418-4052-9840-E2AF7581C1F5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9EB66A2-3AA6-40DF-8EF2-DCBCC1D1E3B1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person, indoor, wall, table&#10;&#10;Description automatically generated">
            <a:extLst>
              <a:ext uri="{FF2B5EF4-FFF2-40B4-BE49-F238E27FC236}">
                <a16:creationId xmlns:a16="http://schemas.microsoft.com/office/drawing/2014/main" id="{0F0AA3E3-40F0-4078-B460-839173423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26" b="708"/>
          <a:stretch/>
        </p:blipFill>
        <p:spPr>
          <a:xfrm>
            <a:off x="20" y="-1"/>
            <a:ext cx="4639713" cy="685800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BF2EEC-E414-4DA7-A078-A278D5AE04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26968" y="1466253"/>
            <a:ext cx="6177794" cy="3925491"/>
          </a:xfrm>
          <a:prstGeom prst="rect">
            <a:avLst/>
          </a:prstGeom>
        </p:spPr>
        <p:txBody>
          <a:bodyPr/>
          <a:lstStyle>
            <a:lvl1pPr marL="287338" indent="-287338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2pPr>
            <a:lvl3pPr>
              <a:defRPr sz="18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create agenda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6A4A61EB-5E38-4BDF-9AD7-3EC120261A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6969" y="301817"/>
            <a:ext cx="6177794" cy="622706"/>
          </a:xfrm>
          <a:prstGeom prst="rect">
            <a:avLst/>
          </a:prstGeom>
        </p:spPr>
        <p:txBody>
          <a:bodyPr anchor="ctr" anchorCtr="0"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TYPE AGENDA NAME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D2421A-B6C1-4E93-8735-A4092D6C8EB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326969" y="5820062"/>
            <a:ext cx="6177793" cy="88009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Reverse Lockup</a:t>
            </a:r>
          </a:p>
        </p:txBody>
      </p:sp>
    </p:spTree>
    <p:extLst>
      <p:ext uri="{BB962C8B-B14F-4D97-AF65-F5344CB8AC3E}">
        <p14:creationId xmlns:p14="http://schemas.microsoft.com/office/powerpoint/2010/main" val="1658020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E451-D258-108A-91B1-730713C2A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A7838-6BF6-6518-E7F5-628D537F9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4F479-E384-67BA-3876-076102EAA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17BAC-62A3-C20F-4AC1-5124C2F2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0F9B-9E30-4064-ADAB-2F9BCA08D123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42DD4-43EC-C958-66CA-83D24CF8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30122-74C4-B3B4-3EAC-B307C669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A462-2664-4DC6-8590-7B5E0FAC3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54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4 Image Gallery with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13B26047-DAE8-4628-A4F2-486A1E4562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94985" y="800826"/>
            <a:ext cx="3537175" cy="2387253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2874AA5-EEF9-4544-82EA-6173803BA04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08706" y="800825"/>
            <a:ext cx="3537175" cy="2387253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8B0C2F3A-58EE-4718-8826-AF5AF32F17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1262" y="3428999"/>
            <a:ext cx="3537175" cy="2387253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3566F9B2-249A-4BB0-9127-E867E917B88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4984" y="3428998"/>
            <a:ext cx="3537175" cy="2387253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0E2E611-5BE6-4403-BD5B-ABE49479FE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261" y="800825"/>
            <a:ext cx="3537175" cy="23872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82880" tIns="182880" rIns="182880" bIns="18288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87338" indent="0">
              <a:buNone/>
              <a:defRPr sz="2000">
                <a:solidFill>
                  <a:schemeClr val="bg1"/>
                </a:solidFill>
              </a:defRPr>
            </a:lvl2pPr>
            <a:lvl3pPr marL="573088" indent="0">
              <a:buNone/>
              <a:defRPr sz="1800">
                <a:solidFill>
                  <a:schemeClr val="bg1"/>
                </a:solidFill>
              </a:defRPr>
            </a:lvl3pPr>
            <a:lvl4pPr marL="914400" indent="0">
              <a:buNone/>
              <a:defRPr sz="1600">
                <a:solidFill>
                  <a:schemeClr val="bg1"/>
                </a:solidFill>
              </a:defRPr>
            </a:lvl4pPr>
            <a:lvl5pPr marL="1201738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 </a:t>
            </a:r>
            <a:r>
              <a:rPr lang="pt-BR" sz="2400">
                <a:latin typeface="Segoe UI Semilight" panose="020B0402040204020203" pitchFamily="34" charset="0"/>
                <a:cs typeface="Segoe UI Semilight" panose="020B0402040204020203" pitchFamily="34" charset="0"/>
              </a:rPr>
              <a:t>Click to add text.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8260D2D-F145-4509-8659-BA8D84CA87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08706" y="3428999"/>
            <a:ext cx="3537175" cy="23872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82880" tIns="182880" rIns="182880" bIns="18288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87338" indent="0">
              <a:buNone/>
              <a:defRPr sz="2000">
                <a:solidFill>
                  <a:schemeClr val="bg1"/>
                </a:solidFill>
              </a:defRPr>
            </a:lvl2pPr>
            <a:lvl3pPr marL="573088" indent="0">
              <a:buNone/>
              <a:defRPr sz="1800">
                <a:solidFill>
                  <a:schemeClr val="bg1"/>
                </a:solidFill>
              </a:defRPr>
            </a:lvl3pPr>
            <a:lvl4pPr marL="914400" indent="0">
              <a:buNone/>
              <a:defRPr sz="1600">
                <a:solidFill>
                  <a:schemeClr val="bg1"/>
                </a:solidFill>
              </a:defRPr>
            </a:lvl4pPr>
            <a:lvl5pPr marL="1201738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 </a:t>
            </a:r>
            <a:r>
              <a:rPr lang="pt-BR" sz="2400">
                <a:latin typeface="Segoe UI Semilight" panose="020B0402040204020203" pitchFamily="34" charset="0"/>
                <a:cs typeface="Segoe UI Semilight" panose="020B0402040204020203" pitchFamily="34" charset="0"/>
              </a:rPr>
              <a:t>Click to add text.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54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5 Image Galler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F5F0F3-D386-4F5A-B4E8-845AEAF034F7}"/>
              </a:ext>
            </a:extLst>
          </p:cNvPr>
          <p:cNvSpPr/>
          <p:nvPr userDrawn="1"/>
        </p:nvSpPr>
        <p:spPr>
          <a:xfrm>
            <a:off x="8108707" y="3429000"/>
            <a:ext cx="3537175" cy="23872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 spc="600">
              <a:solidFill>
                <a:schemeClr val="bg1"/>
              </a:solidFill>
            </a:endParaRP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13B26047-DAE8-4628-A4F2-486A1E4562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94985" y="800826"/>
            <a:ext cx="3537175" cy="2387253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2874AA5-EEF9-4544-82EA-6173803BA04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08706" y="800825"/>
            <a:ext cx="3537175" cy="2387253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8B0C2F3A-58EE-4718-8826-AF5AF32F17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1262" y="3428999"/>
            <a:ext cx="3537175" cy="2387253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3566F9B2-249A-4BB0-9127-E867E917B88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4984" y="3428998"/>
            <a:ext cx="3537175" cy="2387253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4872BBC-53C1-4D95-8A56-A1A9D791BF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7996" y="3979113"/>
            <a:ext cx="2418593" cy="128702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6F67620-CED3-441E-BD13-CA25D7E7492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1262" y="800826"/>
            <a:ext cx="3537175" cy="2387253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</p:spTree>
    <p:extLst>
      <p:ext uri="{BB962C8B-B14F-4D97-AF65-F5344CB8AC3E}">
        <p14:creationId xmlns:p14="http://schemas.microsoft.com/office/powerpoint/2010/main" val="617646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State Logo 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862CC0-274A-406B-AF33-C824DC5697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B7D21-9733-4955-90A7-3BAA7A03C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81735" y="2303923"/>
            <a:ext cx="4228529" cy="225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73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State Logo Standar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5E0767-3F82-443A-B0F6-557EA7D56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81735" y="2303923"/>
            <a:ext cx="4228529" cy="22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18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1EE0-5C67-4832-9178-56CEF906C51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7E0D-75A1-4445-94EF-7A9276F4B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17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1EE0-5C67-4832-9178-56CEF906C51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7E0D-75A1-4445-94EF-7A9276F4B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13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1EE0-5C67-4832-9178-56CEF906C51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7E0D-75A1-4445-94EF-7A9276F4B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77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1EE0-5C67-4832-9178-56CEF906C51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7E0D-75A1-4445-94EF-7A9276F4B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52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1EE0-5C67-4832-9178-56CEF906C51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7E0D-75A1-4445-94EF-7A9276F4B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43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1EE0-5C67-4832-9178-56CEF906C51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7E0D-75A1-4445-94EF-7A9276F4B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9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53F8E-7A06-3EB1-FDC1-1E96BFAD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75C98-BFF2-FBBE-CC4B-2766CAEA6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32056-A328-93A6-1589-D7F441202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02641-70AE-D830-DBDB-D5F3E21A4B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54FD7F-3C7F-D800-816C-9658F4AEBE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B0BEBF-81BA-6BC0-64DF-5ABF9DEF4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0F9B-9E30-4064-ADAB-2F9BCA08D123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46EC0C-45E8-4E48-736E-F1FBF10E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CB5C0-D81E-1881-6713-89D21783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A462-2664-4DC6-8590-7B5E0FAC3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341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1EE0-5C67-4832-9178-56CEF906C51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7E0D-75A1-4445-94EF-7A9276F4B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73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1EE0-5C67-4832-9178-56CEF906C51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7E0D-75A1-4445-94EF-7A9276F4B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79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1EE0-5C67-4832-9178-56CEF906C51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7E0D-75A1-4445-94EF-7A9276F4B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22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1EE0-5C67-4832-9178-56CEF906C51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7E0D-75A1-4445-94EF-7A9276F4B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97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1EE0-5C67-4832-9178-56CEF906C51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7E0D-75A1-4445-94EF-7A9276F4B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751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ock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20371-0157-48D2-B25E-63C079B0C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973" y="1750119"/>
            <a:ext cx="10134051" cy="4360862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007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ext Blo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20371-0157-48D2-B25E-63C079B0C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973" y="1750119"/>
            <a:ext cx="10134051" cy="4360862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8577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ext Blo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3AD26C-C52C-484C-9DA7-F886924C136C}"/>
              </a:ext>
            </a:extLst>
          </p:cNvPr>
          <p:cNvSpPr/>
          <p:nvPr userDrawn="1"/>
        </p:nvSpPr>
        <p:spPr>
          <a:xfrm>
            <a:off x="790684" y="1551372"/>
            <a:ext cx="10610631" cy="4360862"/>
          </a:xfrm>
          <a:prstGeom prst="roundRect">
            <a:avLst>
              <a:gd name="adj" fmla="val 5477"/>
            </a:avLst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 anchorCtr="0"/>
          <a:lstStyle/>
          <a:p>
            <a:pPr algn="ctr" rtl="0"/>
            <a:endParaRPr lang="en-US" sz="3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20371-0157-48D2-B25E-63C079B0C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973" y="1750119"/>
            <a:ext cx="10134051" cy="4360862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3266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ro Image 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598885"/>
            <a:ext cx="8745471" cy="57541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06" y="6169728"/>
            <a:ext cx="8745469" cy="48939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48775897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70000"/>
            <a:ext cx="12192000" cy="4114800"/>
          </a:xfrm>
          <a:solidFill>
            <a:schemeClr val="tx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598885"/>
            <a:ext cx="8745471" cy="57541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06" y="6169728"/>
            <a:ext cx="8745469" cy="48939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1610315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3D6B-3B5E-E7FF-AFBA-582622664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A61C0-B29B-2DA0-8DDE-68D997D89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0F9B-9E30-4064-ADAB-2F9BCA08D123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A9D52D-B2AA-E6FA-6DE5-97E6A90E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2615DC-6426-74D6-DB3A-EEBF686D0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A462-2664-4DC6-8590-7B5E0FAC3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338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Logos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3591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- Logos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2868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- Logos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3688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 - Logos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76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- Logos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871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- Logos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9944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- Logos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6464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- Logos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3017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&amp; Title - 1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1606859"/>
            <a:ext cx="11384595" cy="896644"/>
          </a:xfrm>
        </p:spPr>
        <p:txBody>
          <a:bodyPr anchor="ctr" anchorCtr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941" y="2749420"/>
            <a:ext cx="11384595" cy="358295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spcAft>
                <a:spcPts val="959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Edit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4397421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box &amp; Title - 1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1606859"/>
            <a:ext cx="11384595" cy="896644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941" y="2749420"/>
            <a:ext cx="11384595" cy="358295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spcAft>
                <a:spcPts val="959"/>
              </a:spcAft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Edit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47045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4054E-757E-C73D-2379-B1BB042D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0F9B-9E30-4064-ADAB-2F9BCA08D123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97DA28-1570-A261-D427-EE794955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8C6-A6A1-5BE5-5904-8D32E954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A462-2664-4DC6-8590-7B5E0FAC3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508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&amp; Title - 2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1606859"/>
            <a:ext cx="11384595" cy="82689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188C9DD-6584-478D-BAB1-134AECE3B9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940" y="2736617"/>
            <a:ext cx="5470004" cy="3552216"/>
          </a:xfr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spcAft>
                <a:spcPts val="959"/>
              </a:spcAft>
              <a:defRPr>
                <a:solidFill>
                  <a:schemeClr val="bg1"/>
                </a:solidFill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95130E1-7AC5-425D-A159-B503286EE1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5998" y="2736617"/>
            <a:ext cx="5621163" cy="355221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spcAft>
                <a:spcPts val="959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7831612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box &amp; Title - 2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1606859"/>
            <a:ext cx="11384595" cy="8268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188C9DD-6584-478D-BAB1-134AECE3B9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940" y="2736617"/>
            <a:ext cx="5470004" cy="3552216"/>
          </a:xfr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 lang="en-US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spcAft>
                <a:spcPts val="959"/>
              </a:spcAft>
              <a:defRPr>
                <a:solidFill>
                  <a:schemeClr val="bg1"/>
                </a:solidFill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95130E1-7AC5-425D-A159-B503286EE1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5998" y="2736617"/>
            <a:ext cx="5621163" cy="355221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spcAft>
                <a:spcPts val="959"/>
              </a:spcAft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5995457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&amp; Title - 3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1457570"/>
            <a:ext cx="11384595" cy="82689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E5ECF5F-31FB-4478-8BA0-BDA7ED682F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5453" y="2546142"/>
            <a:ext cx="3341091" cy="373647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44C85FC-B6D3-4C79-A6BD-BA83374510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06966" y="2546142"/>
            <a:ext cx="3341092" cy="373647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05B4007-A849-407E-9DA1-E57B9BE6C1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3940" y="2552162"/>
            <a:ext cx="3341091" cy="373647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2734644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box &amp; Title - 3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1457570"/>
            <a:ext cx="11384595" cy="8268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E5ECF5F-31FB-4478-8BA0-BDA7ED682F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5453" y="2546142"/>
            <a:ext cx="3341091" cy="373647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44C85FC-B6D3-4C79-A6BD-BA83374510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06966" y="2546142"/>
            <a:ext cx="3341092" cy="373647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05B4007-A849-407E-9DA1-E57B9BE6C1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3940" y="2552162"/>
            <a:ext cx="3341091" cy="373647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6397890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- Text Overlay 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246743" y="196475"/>
            <a:ext cx="11698514" cy="646505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11050623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Text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4270787" y="0"/>
            <a:ext cx="7921214" cy="685800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CEA3D2B0-25BB-44B0-9D6F-E5BA4987F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020" y="373857"/>
            <a:ext cx="3908464" cy="622706"/>
          </a:xfr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edit title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2FBAFD4-ADB3-403E-958D-781B672087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3020" y="1542662"/>
            <a:ext cx="3908464" cy="3856652"/>
          </a:xfrm>
        </p:spPr>
        <p:txBody>
          <a:bodyPr/>
          <a:lstStyle>
            <a:lvl1pPr marL="0" indent="0" rtl="0">
              <a:buNone/>
              <a:defRPr lang="en-US" sz="2400" dirty="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87338" indent="0">
              <a:buNone/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201738" indent="0">
              <a:buNone/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Arum </a:t>
            </a:r>
            <a:r>
              <a:rPr lang="en-US" err="1"/>
              <a:t>saped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latur</a:t>
            </a:r>
            <a:r>
              <a:rPr lang="en-US"/>
              <a:t> </a:t>
            </a:r>
            <a:r>
              <a:rPr lang="en-US" err="1"/>
              <a:t>assim</a:t>
            </a:r>
            <a:r>
              <a:rPr lang="en-US"/>
              <a:t> a </a:t>
            </a:r>
            <a:r>
              <a:rPr lang="en-US" err="1"/>
              <a:t>comni</a:t>
            </a:r>
            <a:r>
              <a:rPr lang="en-US"/>
              <a:t> </a:t>
            </a:r>
            <a:r>
              <a:rPr lang="en-US" err="1"/>
              <a:t>abore</a:t>
            </a:r>
            <a:r>
              <a:rPr lang="en-US"/>
              <a:t> </a:t>
            </a:r>
            <a:r>
              <a:rPr lang="en-US" err="1"/>
              <a:t>offici</a:t>
            </a:r>
            <a:r>
              <a:rPr lang="en-US"/>
              <a:t> </a:t>
            </a:r>
            <a:r>
              <a:rPr lang="en-US" err="1"/>
              <a:t>consequam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ex </a:t>
            </a:r>
            <a:r>
              <a:rPr lang="en-US" err="1"/>
              <a:t>eature</a:t>
            </a:r>
            <a:r>
              <a:rPr lang="en-US"/>
              <a:t> </a:t>
            </a:r>
            <a:r>
              <a:rPr lang="en-US" err="1"/>
              <a:t>cullant</a:t>
            </a:r>
            <a:r>
              <a:rPr lang="en-US"/>
              <a:t> et </a:t>
            </a:r>
            <a:r>
              <a:rPr lang="en-US" err="1"/>
              <a:t>lanis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96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55973" y="421201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155973" y="3470119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21199" y="421201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21200" y="3470119"/>
            <a:ext cx="5614826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2288305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Large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6105303" y="4"/>
            <a:ext cx="4800590" cy="6857999"/>
          </a:xfr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0905893" y="4"/>
            <a:ext cx="1286106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58E9D-1B97-4CCA-9211-7AAF8911011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2042" y="1716419"/>
            <a:ext cx="4800590" cy="392549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92104961-86F6-48D9-9F34-0AF8AB18D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042" y="324093"/>
            <a:ext cx="3908464" cy="622706"/>
          </a:xfr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edit title here</a:t>
            </a:r>
          </a:p>
        </p:txBody>
      </p:sp>
    </p:spTree>
    <p:extLst>
      <p:ext uri="{BB962C8B-B14F-4D97-AF65-F5344CB8AC3E}">
        <p14:creationId xmlns:p14="http://schemas.microsoft.com/office/powerpoint/2010/main" val="11547526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with Large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6105303" y="4"/>
            <a:ext cx="4800590" cy="6857999"/>
          </a:xfr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0905893" y="4"/>
            <a:ext cx="1286106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58E9D-1B97-4CCA-9211-7AAF8911011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2042" y="1716419"/>
            <a:ext cx="4800590" cy="392549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92104961-86F6-48D9-9F34-0AF8AB18D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042" y="324093"/>
            <a:ext cx="3908464" cy="622706"/>
          </a:xfr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edit title here</a:t>
            </a:r>
          </a:p>
        </p:txBody>
      </p:sp>
    </p:spTree>
    <p:extLst>
      <p:ext uri="{BB962C8B-B14F-4D97-AF65-F5344CB8AC3E}">
        <p14:creationId xmlns:p14="http://schemas.microsoft.com/office/powerpoint/2010/main" val="33829598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with Large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6105302" y="4"/>
            <a:ext cx="6086697" cy="6857999"/>
          </a:xfr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58E9D-1B97-4CCA-9211-7AAF8911011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2042" y="1716419"/>
            <a:ext cx="4800590" cy="392549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339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58E0D-FCA5-2C60-C135-B3439C68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B893-9100-9A4A-4A2D-2FD3210BC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7472D-51A5-BE48-F682-E08FB50D7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71DF0-54DB-5AE3-1717-8A754DDD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0F9B-9E30-4064-ADAB-2F9BCA08D123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27409-547A-FBA3-EFCB-959967CA1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71952-E13E-C1CF-144A-252E286D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A462-2664-4DC6-8590-7B5E0FAC3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441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with Large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6105302" y="4"/>
            <a:ext cx="6086697" cy="6857999"/>
          </a:xfr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58E9D-1B97-4CCA-9211-7AAF8911011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2042" y="1716419"/>
            <a:ext cx="4800590" cy="392549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0270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065495" y="0"/>
            <a:ext cx="4061010" cy="4050324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945549" cy="68580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8269893" y="0"/>
            <a:ext cx="3922107" cy="68580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065497" y="4188287"/>
            <a:ext cx="4061008" cy="26697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3F69D-8353-4ADE-A143-BD0463067A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845" y="4880014"/>
            <a:ext cx="2432309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42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 flipH="1">
            <a:off x="417000" y="417002"/>
            <a:ext cx="11358002" cy="6024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1" b="0" i="0">
              <a:latin typeface="Segoe UI" panose="020B0502040204020203" pitchFamily="34" charset="0"/>
            </a:endParaRP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45" hasCustomPrompt="1"/>
          </p:nvPr>
        </p:nvSpPr>
        <p:spPr>
          <a:xfrm>
            <a:off x="7930201" y="2606404"/>
            <a:ext cx="3423600" cy="3413401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37" hasCustomPrompt="1"/>
          </p:nvPr>
        </p:nvSpPr>
        <p:spPr>
          <a:xfrm>
            <a:off x="838201" y="838202"/>
            <a:ext cx="3423600" cy="3413401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838201" y="4374601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4384201" y="838199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7930201" y="838199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4384201" y="2606400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44" hasCustomPrompt="1"/>
          </p:nvPr>
        </p:nvSpPr>
        <p:spPr>
          <a:xfrm>
            <a:off x="4384201" y="4374601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4015129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 with 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26425" y="2172203"/>
            <a:ext cx="3632388" cy="2321276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281364" y="2172203"/>
            <a:ext cx="3623050" cy="2321276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8126964" y="2172201"/>
            <a:ext cx="3634002" cy="2321277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DF64F1-7940-4CD3-A8C6-BD74C5AA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5314"/>
            <a:ext cx="12191999" cy="748836"/>
          </a:xfrm>
          <a:noFill/>
        </p:spPr>
        <p:txBody>
          <a:bodyPr lIns="4572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7D2498-D690-4DCC-84FA-7A3C26E3A91A}"/>
              </a:ext>
            </a:extLst>
          </p:cNvPr>
          <p:cNvSpPr/>
          <p:nvPr userDrawn="1"/>
        </p:nvSpPr>
        <p:spPr>
          <a:xfrm>
            <a:off x="426425" y="4669352"/>
            <a:ext cx="3632388" cy="1731448"/>
          </a:xfrm>
          <a:prstGeom prst="roundRect">
            <a:avLst>
              <a:gd name="adj" fmla="val 8667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6AC96D-9599-4B71-AAFC-42DB21A5A935}"/>
              </a:ext>
            </a:extLst>
          </p:cNvPr>
          <p:cNvSpPr/>
          <p:nvPr userDrawn="1"/>
        </p:nvSpPr>
        <p:spPr>
          <a:xfrm>
            <a:off x="4281364" y="4669352"/>
            <a:ext cx="3632388" cy="1731448"/>
          </a:xfrm>
          <a:prstGeom prst="roundRect">
            <a:avLst>
              <a:gd name="adj" fmla="val 8667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39C56A-142C-4A31-BDD0-62724BDE7FA6}"/>
              </a:ext>
            </a:extLst>
          </p:cNvPr>
          <p:cNvSpPr/>
          <p:nvPr userDrawn="1"/>
        </p:nvSpPr>
        <p:spPr>
          <a:xfrm>
            <a:off x="8166006" y="4669352"/>
            <a:ext cx="3632388" cy="1731448"/>
          </a:xfrm>
          <a:prstGeom prst="roundRect">
            <a:avLst>
              <a:gd name="adj" fmla="val 8667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BC0FF-0940-499F-9C8A-D08266C0C9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875" y="4762629"/>
            <a:ext cx="3438525" cy="103187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pt-BR" sz="1600">
                <a:latin typeface="Segoe UI Semilight" panose="020B0402040204020203" pitchFamily="34" charset="0"/>
                <a:cs typeface="Segoe UI Semilight" panose="020B0402040204020203" pitchFamily="34" charset="0"/>
              </a:rPr>
              <a:t>Rum saped quis eos eum latur assim a comni abore offici consequam ut ex eature.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3A8FD51-62D6-4012-BFAD-5AB3738779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3626" y="4762629"/>
            <a:ext cx="3438525" cy="103187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pt-BR" sz="1600">
                <a:latin typeface="Segoe UI Semilight" panose="020B0402040204020203" pitchFamily="34" charset="0"/>
                <a:cs typeface="Segoe UI Semilight" panose="020B0402040204020203" pitchFamily="34" charset="0"/>
              </a:rPr>
              <a:t>Rum saped quis eos eum latur assim a comni abore offici consequam ut ex eature.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150E8C3-DFE8-486F-A963-E399569206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2937" y="4756014"/>
            <a:ext cx="3438525" cy="103187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pt-BR" sz="1600">
                <a:latin typeface="Segoe UI Semilight" panose="020B0402040204020203" pitchFamily="34" charset="0"/>
                <a:cs typeface="Segoe UI Semilight" panose="020B0402040204020203" pitchFamily="34" charset="0"/>
              </a:rPr>
              <a:t>Rum saped quis eos eum latur assim a comni abore offici consequam ut ex eature.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87961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photo with 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26425" y="2172203"/>
            <a:ext cx="3632388" cy="2321276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281364" y="2172203"/>
            <a:ext cx="3623050" cy="2321276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8126964" y="2172201"/>
            <a:ext cx="3634002" cy="2321277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DF64F1-7940-4CD3-A8C6-BD74C5AA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5314"/>
            <a:ext cx="12191999" cy="748836"/>
          </a:xfrm>
          <a:noFill/>
        </p:spPr>
        <p:txBody>
          <a:bodyPr lIns="45720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7D2498-D690-4DCC-84FA-7A3C26E3A91A}"/>
              </a:ext>
            </a:extLst>
          </p:cNvPr>
          <p:cNvSpPr/>
          <p:nvPr userDrawn="1"/>
        </p:nvSpPr>
        <p:spPr>
          <a:xfrm>
            <a:off x="426425" y="4669352"/>
            <a:ext cx="3632388" cy="1731448"/>
          </a:xfrm>
          <a:prstGeom prst="roundRect">
            <a:avLst>
              <a:gd name="adj" fmla="val 8667"/>
            </a:avLst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6AC96D-9599-4B71-AAFC-42DB21A5A935}"/>
              </a:ext>
            </a:extLst>
          </p:cNvPr>
          <p:cNvSpPr/>
          <p:nvPr userDrawn="1"/>
        </p:nvSpPr>
        <p:spPr>
          <a:xfrm>
            <a:off x="4281364" y="4669352"/>
            <a:ext cx="3632388" cy="1731448"/>
          </a:xfrm>
          <a:prstGeom prst="roundRect">
            <a:avLst>
              <a:gd name="adj" fmla="val 8667"/>
            </a:avLst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39C56A-142C-4A31-BDD0-62724BDE7FA6}"/>
              </a:ext>
            </a:extLst>
          </p:cNvPr>
          <p:cNvSpPr/>
          <p:nvPr userDrawn="1"/>
        </p:nvSpPr>
        <p:spPr>
          <a:xfrm>
            <a:off x="8166006" y="4669352"/>
            <a:ext cx="3632388" cy="1731448"/>
          </a:xfrm>
          <a:prstGeom prst="roundRect">
            <a:avLst>
              <a:gd name="adj" fmla="val 8667"/>
            </a:avLst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BC0FF-0940-499F-9C8A-D08266C0C9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875" y="4762629"/>
            <a:ext cx="3438525" cy="103187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pt-BR" sz="1600">
                <a:latin typeface="Segoe UI Semilight" panose="020B0402040204020203" pitchFamily="34" charset="0"/>
                <a:cs typeface="Segoe UI Semilight" panose="020B0402040204020203" pitchFamily="34" charset="0"/>
              </a:rPr>
              <a:t>Rum saped quis eos eum latur assim a comni abore offici consequam ut ex eature.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3A8FD51-62D6-4012-BFAD-5AB3738779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3626" y="4762629"/>
            <a:ext cx="3438525" cy="103187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pt-BR" sz="1600">
                <a:latin typeface="Segoe UI Semilight" panose="020B0402040204020203" pitchFamily="34" charset="0"/>
                <a:cs typeface="Segoe UI Semilight" panose="020B0402040204020203" pitchFamily="34" charset="0"/>
              </a:rPr>
              <a:t>Rum saped quis eos eum latur assim a comni abore offici consequam ut ex eature.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150E8C3-DFE8-486F-A963-E399569206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2937" y="4756014"/>
            <a:ext cx="3438525" cy="103187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pt-BR" sz="1600">
                <a:latin typeface="Segoe UI Semilight" panose="020B0402040204020203" pitchFamily="34" charset="0"/>
                <a:cs typeface="Segoe UI Semilight" panose="020B0402040204020203" pitchFamily="34" charset="0"/>
              </a:rPr>
              <a:t>Rum saped quis eos eum latur assim a comni abore offici consequam ut ex eature.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65673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 Logo -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wall, table&#10;&#10;Description automatically generated">
            <a:extLst>
              <a:ext uri="{FF2B5EF4-FFF2-40B4-BE49-F238E27FC236}">
                <a16:creationId xmlns:a16="http://schemas.microsoft.com/office/drawing/2014/main" id="{0F0AA3E3-40F0-4078-B460-839173423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26" b="708"/>
          <a:stretch/>
        </p:blipFill>
        <p:spPr>
          <a:xfrm>
            <a:off x="20" y="-1"/>
            <a:ext cx="4639713" cy="685800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BF2EEC-E414-4DA7-A078-A278D5AE04E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98037" y="1555021"/>
            <a:ext cx="4800590" cy="392549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6A4A61EB-5E38-4BDF-9AD7-3EC120261A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037" y="542140"/>
            <a:ext cx="3908464" cy="622706"/>
          </a:xfr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edit title here</a:t>
            </a:r>
          </a:p>
        </p:txBody>
      </p:sp>
    </p:spTree>
    <p:extLst>
      <p:ext uri="{BB962C8B-B14F-4D97-AF65-F5344CB8AC3E}">
        <p14:creationId xmlns:p14="http://schemas.microsoft.com/office/powerpoint/2010/main" val="37451094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te Logo -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F5F0F3-D386-4F5A-B4E8-845AEAF034F7}"/>
              </a:ext>
            </a:extLst>
          </p:cNvPr>
          <p:cNvSpPr/>
          <p:nvPr userDrawn="1"/>
        </p:nvSpPr>
        <p:spPr>
          <a:xfrm>
            <a:off x="8108707" y="3429000"/>
            <a:ext cx="3537175" cy="23872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pc="600">
                <a:solidFill>
                  <a:schemeClr val="bg1"/>
                </a:solidFill>
              </a:rPr>
              <a:t>GRATITUDE</a:t>
            </a:r>
          </a:p>
          <a:p>
            <a:pPr algn="ctr">
              <a:spcAft>
                <a:spcPts val="1200"/>
              </a:spcAft>
            </a:pPr>
            <a:r>
              <a:rPr lang="en-US" spc="600">
                <a:solidFill>
                  <a:schemeClr val="bg1"/>
                </a:solidFill>
              </a:rPr>
              <a:t>HUMILITY</a:t>
            </a:r>
          </a:p>
          <a:p>
            <a:pPr algn="ctr">
              <a:spcAft>
                <a:spcPts val="1200"/>
              </a:spcAft>
            </a:pPr>
            <a:r>
              <a:rPr lang="en-US" spc="600">
                <a:solidFill>
                  <a:schemeClr val="bg1"/>
                </a:solidFill>
              </a:rPr>
              <a:t>CURIOSITY</a:t>
            </a:r>
          </a:p>
          <a:p>
            <a:pPr algn="ctr">
              <a:spcAft>
                <a:spcPts val="1200"/>
              </a:spcAft>
            </a:pPr>
            <a:r>
              <a:rPr lang="en-US" spc="600">
                <a:solidFill>
                  <a:schemeClr val="bg1"/>
                </a:solidFill>
              </a:rPr>
              <a:t>COURAGE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272922-913D-49F4-B9EC-ECA5B1BAB587}"/>
              </a:ext>
            </a:extLst>
          </p:cNvPr>
          <p:cNvSpPr/>
          <p:nvPr userDrawn="1"/>
        </p:nvSpPr>
        <p:spPr>
          <a:xfrm>
            <a:off x="481263" y="800826"/>
            <a:ext cx="3537175" cy="23872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spc="300">
                <a:solidFill>
                  <a:schemeClr val="bg1"/>
                </a:solidFill>
              </a:rPr>
              <a:t>TEAM ND </a:t>
            </a:r>
          </a:p>
          <a:p>
            <a:pPr algn="ctr">
              <a:spcAft>
                <a:spcPts val="1200"/>
              </a:spcAft>
            </a:pPr>
            <a:r>
              <a:rPr lang="en-US" sz="3200" spc="300">
                <a:solidFill>
                  <a:schemeClr val="bg1"/>
                </a:solidFill>
              </a:rPr>
              <a:t>VALUES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13B26047-DAE8-4628-A4F2-486A1E4562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94985" y="800826"/>
            <a:ext cx="3537175" cy="2387253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2874AA5-EEF9-4544-82EA-6173803BA04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08706" y="800825"/>
            <a:ext cx="3537175" cy="2387253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8B0C2F3A-58EE-4718-8826-AF5AF32F17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1262" y="3428999"/>
            <a:ext cx="3537175" cy="2387253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3566F9B2-249A-4BB0-9127-E867E917B88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4984" y="3428998"/>
            <a:ext cx="3537175" cy="2387253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</p:spTree>
    <p:extLst>
      <p:ext uri="{BB962C8B-B14F-4D97-AF65-F5344CB8AC3E}">
        <p14:creationId xmlns:p14="http://schemas.microsoft.com/office/powerpoint/2010/main" val="32130535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Logo -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0" descr="Water next to the ocean&#10;&#10;Description generated with high confidence">
            <a:extLst>
              <a:ext uri="{FF2B5EF4-FFF2-40B4-BE49-F238E27FC236}">
                <a16:creationId xmlns:a16="http://schemas.microsoft.com/office/drawing/2014/main" id="{7402AE87-0AC5-4E25-AE0F-A06727CA79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1835" t="2937" r="11835"/>
          <a:stretch/>
        </p:blipFill>
        <p:spPr>
          <a:xfrm>
            <a:off x="-381151" y="0"/>
            <a:ext cx="1258426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211C6-930D-4AFC-870A-77D4039975B2}"/>
              </a:ext>
            </a:extLst>
          </p:cNvPr>
          <p:cNvSpPr/>
          <p:nvPr userDrawn="1"/>
        </p:nvSpPr>
        <p:spPr>
          <a:xfrm>
            <a:off x="-381151" y="0"/>
            <a:ext cx="12584263" cy="6858000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8FFEC60-65C4-4152-8AA0-29E6B10685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57313"/>
            <a:ext cx="12214225" cy="4143375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6600" cap="none" spc="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36974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e Logo -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mountain&#10;&#10;Description generated with very high confidence">
            <a:extLst>
              <a:ext uri="{FF2B5EF4-FFF2-40B4-BE49-F238E27FC236}">
                <a16:creationId xmlns:a16="http://schemas.microsoft.com/office/drawing/2014/main" id="{9DE6FC83-E481-466C-8BFA-ECE47E00F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996" t="725" r="14756" b="2918"/>
          <a:stretch/>
        </p:blipFill>
        <p:spPr>
          <a:xfrm>
            <a:off x="0" y="0"/>
            <a:ext cx="12192000" cy="7377293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D13A0E78-B2B5-432B-A846-31CCD65419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9451" y="365125"/>
            <a:ext cx="10507852" cy="941388"/>
          </a:xfrm>
        </p:spPr>
        <p:txBody>
          <a:bodyPr/>
          <a:lstStyle/>
          <a:p>
            <a:r>
              <a:rPr lang="en-US" sz="6000" cap="none" spc="60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13722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te Logo -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D5E0767-3F82-443A-B0F6-557EA7D56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485" y="2303923"/>
            <a:ext cx="4255029" cy="22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0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113F-1BF6-B047-BD14-3C6EF0F6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2F5506-6947-5D94-84DE-3D5E8CA1DF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420EB-1A2E-D2ED-710C-E67908BCF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309F3-7AA2-B7EB-261B-06D1E5D5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0F9B-9E30-4064-ADAB-2F9BCA08D123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7F1DA-A522-BFD4-8BA1-6C8CB309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DFF98-BC82-537A-AD08-E05FA751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A462-2664-4DC6-8590-7B5E0FAC3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788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 Logo - Bre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71A219-EC58-4F10-83AA-2252E5E0B2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783" y="2289802"/>
            <a:ext cx="4308433" cy="2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9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903B8-BA04-14EB-C3FD-19DE1F494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D6E92-FFEC-C7FE-E9B4-262BEAD40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57A15-3A7C-9225-7488-D3BD5693C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0F9B-9E30-4064-ADAB-2F9BCA08D123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082F5-7176-4D1A-53C7-C41FE65FE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07258-4147-C9F9-1518-DF62F0AC2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2A462-2664-4DC6-8590-7B5E0FAC3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76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all" spc="50" baseline="0" dirty="0" smtClean="0">
          <a:solidFill>
            <a:schemeClr val="tx2"/>
          </a:solidFill>
          <a:latin typeface="+mj-lt"/>
          <a:ea typeface="Segoe UI Black" panose="020B0A02040204020203" pitchFamily="34" charset="0"/>
          <a:cs typeface="Segoe UI" panose="020B0502040204020203" pitchFamily="34" charset="0"/>
        </a:defRPr>
      </a:lvl1pPr>
    </p:titleStyle>
    <p:bodyStyle>
      <a:lvl1pPr marL="287338" indent="-287338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32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1pPr>
      <a:lvl2pPr marL="5730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8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2pPr>
      <a:lvl3pPr marL="804863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4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3pPr>
      <a:lvl4pPr marL="1146175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000" b="0" i="0" kern="1200" spc="0" baseline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4pPr>
      <a:lvl5pPr marL="14874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000" b="0" i="0" kern="1200" spc="0" baseline="0" dirty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5pPr>
      <a:lvl6pPr marL="0" indent="0" algn="l" defTabSz="914423" rtl="0" eaLnBrk="1" latinLnBrk="0" hangingPunct="1">
        <a:lnSpc>
          <a:spcPct val="90000"/>
        </a:lnSpc>
        <a:spcBef>
          <a:spcPts val="500"/>
        </a:spcBef>
        <a:buFont typeface="Arial"/>
        <a:buNone/>
        <a:defRPr lang="en-US" sz="1050" kern="1200" spc="100" dirty="0"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81EE0-5C67-4832-9178-56CEF906C51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7E0D-75A1-4445-94EF-7A9276F4B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4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941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0DFBB-0CF9-4978-9C66-E15B91688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US" sz="900" b="1" i="0" cap="all" spc="0" baseline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7687E6BC-85EC-4CFF-AC55-A569854BA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3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  <p:sldLayoutId id="2147483755" r:id="rId34"/>
    <p:sldLayoutId id="2147483756" r:id="rId35"/>
    <p:sldLayoutId id="2147483757" r:id="rId36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lang="en-US" sz="4400" b="0" i="0" kern="1200" cap="all" spc="50" baseline="0" dirty="0" smtClean="0">
          <a:solidFill>
            <a:schemeClr val="tx2"/>
          </a:solidFill>
          <a:latin typeface="Segoe UI" panose="020B0502040204020203" pitchFamily="34" charset="0"/>
          <a:ea typeface="Segoe UI Black" panose="020B0A02040204020203" pitchFamily="34" charset="0"/>
          <a:cs typeface="Segoe UI" panose="020B0502040204020203" pitchFamily="34" charset="0"/>
        </a:defRPr>
      </a:lvl1pPr>
    </p:titleStyle>
    <p:bodyStyle>
      <a:lvl1pPr marL="287338" indent="-287338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32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1pPr>
      <a:lvl2pPr marL="5730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8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2pPr>
      <a:lvl3pPr marL="804863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4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3pPr>
      <a:lvl4pPr marL="1146175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000" b="0" i="0" kern="1200" spc="0" baseline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4pPr>
      <a:lvl5pPr marL="14874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000" b="0" i="0" kern="1200" spc="0" baseline="0" dirty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5pPr>
      <a:lvl6pPr marL="0" indent="0" algn="l" defTabSz="914423" rtl="0" eaLnBrk="1" latinLnBrk="0" hangingPunct="1">
        <a:lnSpc>
          <a:spcPct val="90000"/>
        </a:lnSpc>
        <a:spcBef>
          <a:spcPts val="500"/>
        </a:spcBef>
        <a:buFont typeface="Arial"/>
        <a:buNone/>
        <a:defRPr lang="en-US" sz="1050" kern="1200" spc="100" dirty="0"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microsoft.com/office/2007/relationships/media" Target="../media/media2.mp4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7.jpe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4" Type="http://schemas.openxmlformats.org/officeDocument/2006/relationships/video" Target="../media/media2.mp4"/><Relationship Id="rId9" Type="http://schemas.openxmlformats.org/officeDocument/2006/relationships/image" Target="../media/image45.gif"/><Relationship Id="rId1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www.ndtourism.com%2F&amp;data=04%7C01%7Ctamiller%40nd.gov%7C7072757a603a4adc845408d9cefa31ce%7C2dea0464da514a88bae2b3db94bc0c54%7C0%7C0%7C637768396241262497%7CUnknown%7CTWFpbGZsb3d8eyJWIjoiMC4wLjAwMDAiLCJQIjoiV2luMzIiLCJBTiI6Ik1haWwiLCJXVCI6Mn0%3D%7C3000&amp;sdata=HoZY7QQhc7xgNaswQdvhlSToKtVwLzXFw9NRPRJ4Cqw%3D&amp;reserved=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ndtourism.com/maps-guides" TargetMode="Externa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2ED6B-EA7F-3D31-F5FA-B17625F534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CFE8A-9712-8053-6EA9-50654AAC97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38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6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DB70E3D-CFDD-4B2E-A598-ED0BECDD5077}"/>
              </a:ext>
            </a:extLst>
          </p:cNvPr>
          <p:cNvSpPr txBox="1">
            <a:spLocks/>
          </p:cNvSpPr>
          <p:nvPr/>
        </p:nvSpPr>
        <p:spPr>
          <a:xfrm>
            <a:off x="6417151" y="4162676"/>
            <a:ext cx="5563985" cy="4268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Direct Campaign Results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BD323E-4DD3-4184-8570-8CB7E8580E61}"/>
              </a:ext>
            </a:extLst>
          </p:cNvPr>
          <p:cNvSpPr/>
          <p:nvPr/>
        </p:nvSpPr>
        <p:spPr>
          <a:xfrm>
            <a:off x="6586901" y="4777807"/>
            <a:ext cx="1484890" cy="1484890"/>
          </a:xfrm>
          <a:prstGeom prst="ellipse">
            <a:avLst/>
          </a:prstGeom>
          <a:solidFill>
            <a:srgbClr val="087482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$</a:t>
            </a:r>
            <a:r>
              <a:rPr lang="en-US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7.2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Advertising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Spending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DCBD1C9-8168-45B0-98E9-318F7DD62F9C}"/>
              </a:ext>
            </a:extLst>
          </p:cNvPr>
          <p:cNvSpPr/>
          <p:nvPr/>
        </p:nvSpPr>
        <p:spPr>
          <a:xfrm rot="16200000">
            <a:off x="8151337" y="5353565"/>
            <a:ext cx="235286" cy="33337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EC7EF5FA-7C02-4967-B69B-7FD8CBBA40F2}"/>
              </a:ext>
            </a:extLst>
          </p:cNvPr>
          <p:cNvSpPr/>
          <p:nvPr/>
        </p:nvSpPr>
        <p:spPr>
          <a:xfrm rot="16200000">
            <a:off x="10019442" y="5353565"/>
            <a:ext cx="235286" cy="33337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443E64-0A56-4DF4-B3EE-B472236F5EA6}"/>
              </a:ext>
            </a:extLst>
          </p:cNvPr>
          <p:cNvSpPr/>
          <p:nvPr/>
        </p:nvSpPr>
        <p:spPr>
          <a:xfrm>
            <a:off x="8460587" y="4777807"/>
            <a:ext cx="1484890" cy="1484890"/>
          </a:xfrm>
          <a:prstGeom prst="ellipse">
            <a:avLst/>
          </a:prstGeom>
          <a:solidFill>
            <a:srgbClr val="087482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1.4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Influenced Trips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FC37069-D697-4562-9DA2-644505D3DB5E}"/>
              </a:ext>
            </a:extLst>
          </p:cNvPr>
          <p:cNvSpPr/>
          <p:nvPr/>
        </p:nvSpPr>
        <p:spPr>
          <a:xfrm>
            <a:off x="10328693" y="4777807"/>
            <a:ext cx="1484890" cy="1484890"/>
          </a:xfrm>
          <a:prstGeom prst="ellipse">
            <a:avLst/>
          </a:prstGeom>
          <a:solidFill>
            <a:srgbClr val="087482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$241.9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Influenced Visitor Spending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22E6E8BF-0132-4925-8CBF-37207F408CE6}"/>
              </a:ext>
            </a:extLst>
          </p:cNvPr>
          <p:cNvSpPr txBox="1">
            <a:spLocks/>
          </p:cNvSpPr>
          <p:nvPr/>
        </p:nvSpPr>
        <p:spPr>
          <a:xfrm>
            <a:off x="7035626" y="561236"/>
            <a:ext cx="1462553" cy="2470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all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Video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6D4CB104-D15D-441B-83C6-1D23CA559652}"/>
              </a:ext>
            </a:extLst>
          </p:cNvPr>
          <p:cNvSpPr txBox="1">
            <a:spLocks/>
          </p:cNvSpPr>
          <p:nvPr/>
        </p:nvSpPr>
        <p:spPr>
          <a:xfrm>
            <a:off x="224970" y="437735"/>
            <a:ext cx="1462553" cy="2470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all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Print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DDC59E28-4714-42AA-A73E-E50C8AE431F1}"/>
              </a:ext>
            </a:extLst>
          </p:cNvPr>
          <p:cNvSpPr txBox="1">
            <a:spLocks/>
          </p:cNvSpPr>
          <p:nvPr/>
        </p:nvSpPr>
        <p:spPr>
          <a:xfrm>
            <a:off x="349598" y="4747463"/>
            <a:ext cx="1462553" cy="2470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all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Web</a:t>
            </a:r>
          </a:p>
        </p:txBody>
      </p:sp>
      <p:pic>
        <p:nvPicPr>
          <p:cNvPr id="2" name="MTJP_15_square">
            <a:hlinkClick r:id="" action="ppaction://media"/>
            <a:extLst>
              <a:ext uri="{FF2B5EF4-FFF2-40B4-BE49-F238E27FC236}">
                <a16:creationId xmlns:a16="http://schemas.microsoft.com/office/drawing/2014/main" id="{4C555782-48E3-49C8-BE70-36CB7CE2BF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7984" y="993016"/>
            <a:ext cx="2161866" cy="2161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E2CFC7-6203-4EFB-BCCB-39C072E406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17" y="5402609"/>
            <a:ext cx="3895632" cy="1123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icture containing text, person, outdoor, sign&#10;&#10;Description automatically generated">
            <a:extLst>
              <a:ext uri="{FF2B5EF4-FFF2-40B4-BE49-F238E27FC236}">
                <a16:creationId xmlns:a16="http://schemas.microsoft.com/office/drawing/2014/main" id="{E323452B-5B77-4480-BED0-82A89A278E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24" y="4777807"/>
            <a:ext cx="4010298" cy="1033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river running through a canyon&#10;&#10;Description automatically generated with medium confidence">
            <a:extLst>
              <a:ext uri="{FF2B5EF4-FFF2-40B4-BE49-F238E27FC236}">
                <a16:creationId xmlns:a16="http://schemas.microsoft.com/office/drawing/2014/main" id="{E824FB65-FE50-4049-AE8C-8D9EA4C272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7" y="808240"/>
            <a:ext cx="1955865" cy="254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A person and a dog in a field&#10;&#10;Description automatically generated with low confidence">
            <a:extLst>
              <a:ext uri="{FF2B5EF4-FFF2-40B4-BE49-F238E27FC236}">
                <a16:creationId xmlns:a16="http://schemas.microsoft.com/office/drawing/2014/main" id="{712DA811-59BF-4449-A4BC-E21A6D4289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45" y="808239"/>
            <a:ext cx="2016985" cy="1942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 descr="A body of water with rocks and land in the background&#10;&#10;Description automatically generated with low confidence">
            <a:extLst>
              <a:ext uri="{FF2B5EF4-FFF2-40B4-BE49-F238E27FC236}">
                <a16:creationId xmlns:a16="http://schemas.microsoft.com/office/drawing/2014/main" id="{84F62771-C4D5-43AC-8C40-6546ECD909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09" y="321557"/>
            <a:ext cx="1955865" cy="2628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CF3304F-4242-4923-8299-2B605C779D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48" y="1635654"/>
            <a:ext cx="1919574" cy="2628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A group of people standing next to a statue of a bear&#10;&#10;Description automatically generated with low confidence">
            <a:extLst>
              <a:ext uri="{FF2B5EF4-FFF2-40B4-BE49-F238E27FC236}">
                <a16:creationId xmlns:a16="http://schemas.microsoft.com/office/drawing/2014/main" id="{0EB88F83-681D-47DD-A060-4782426675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01" y="2268759"/>
            <a:ext cx="1761384" cy="1942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NDT - Golf - square 1080p">
            <a:hlinkClick r:id="" action="ppaction://media"/>
            <a:extLst>
              <a:ext uri="{FF2B5EF4-FFF2-40B4-BE49-F238E27FC236}">
                <a16:creationId xmlns:a16="http://schemas.microsoft.com/office/drawing/2014/main" id="{D6166BD9-09D2-4B20-BD2F-76B35867D05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61750" y="993016"/>
            <a:ext cx="2161866" cy="2161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762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6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5234-E020-4DC0-A297-03CEF261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Destination Advertising – improves more than visitation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52F4B09-D942-4EE3-BF62-B0E832E25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679" y="1553253"/>
            <a:ext cx="9200535" cy="474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03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0">
            <a:extLst>
              <a:ext uri="{FF2B5EF4-FFF2-40B4-BE49-F238E27FC236}">
                <a16:creationId xmlns:a16="http://schemas.microsoft.com/office/drawing/2014/main" id="{4104F37E-2661-4203-8138-A709CFA38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346866"/>
            <a:ext cx="11774334" cy="575410"/>
          </a:xfrm>
        </p:spPr>
        <p:txBody>
          <a:bodyPr/>
          <a:lstStyle/>
          <a:p>
            <a:r>
              <a:rPr lang="en-US"/>
              <a:t>Advertising impact on north Dakota’s image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7DDA2A5-E4FB-41F7-B548-573B3F83C7AF}"/>
              </a:ext>
            </a:extLst>
          </p:cNvPr>
          <p:cNvGraphicFramePr/>
          <p:nvPr/>
        </p:nvGraphicFramePr>
        <p:xfrm>
          <a:off x="925033" y="1540704"/>
          <a:ext cx="10292316" cy="4689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90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CA2BF4-3C8A-4B3A-802D-FF9FF988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Competitive set image ratings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26798E6-06BC-4E76-9D0C-814E619569F5}"/>
              </a:ext>
            </a:extLst>
          </p:cNvPr>
          <p:cNvGraphicFramePr/>
          <p:nvPr/>
        </p:nvGraphicFramePr>
        <p:xfrm>
          <a:off x="1818167" y="1562987"/>
          <a:ext cx="9069573" cy="4263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EC39E99-7C8F-4F1D-9F32-382976E540E8}"/>
              </a:ext>
            </a:extLst>
          </p:cNvPr>
          <p:cNvSpPr txBox="1"/>
          <p:nvPr/>
        </p:nvSpPr>
        <p:spPr>
          <a:xfrm rot="16200000">
            <a:off x="-265729" y="3563309"/>
            <a:ext cx="3519378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Percent Who Strongly Agree</a:t>
            </a:r>
          </a:p>
        </p:txBody>
      </p:sp>
    </p:spTree>
    <p:extLst>
      <p:ext uri="{BB962C8B-B14F-4D97-AF65-F5344CB8AC3E}">
        <p14:creationId xmlns:p14="http://schemas.microsoft.com/office/powerpoint/2010/main" val="343098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5E70-3403-4C8C-A5A3-4F8212AA4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Q2 and YTD Performance metrics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D374C-85F9-4B02-B377-A94A9C3B6B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 fontAlgn="base"/>
            <a:endParaRPr lang="en-US" sz="1800" b="0" i="0"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4BB6E37-E1DC-4854-A3C2-E81F3B3A9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228091"/>
              </p:ext>
            </p:extLst>
          </p:nvPr>
        </p:nvGraphicFramePr>
        <p:xfrm>
          <a:off x="651639" y="2340232"/>
          <a:ext cx="10885976" cy="247383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187276">
                  <a:extLst>
                    <a:ext uri="{9D8B030D-6E8A-4147-A177-3AD203B41FA5}">
                      <a16:colId xmlns:a16="http://schemas.microsoft.com/office/drawing/2014/main" val="419513799"/>
                    </a:ext>
                  </a:extLst>
                </a:gridCol>
                <a:gridCol w="1284093">
                  <a:extLst>
                    <a:ext uri="{9D8B030D-6E8A-4147-A177-3AD203B41FA5}">
                      <a16:colId xmlns:a16="http://schemas.microsoft.com/office/drawing/2014/main" val="584819709"/>
                    </a:ext>
                  </a:extLst>
                </a:gridCol>
                <a:gridCol w="1284093">
                  <a:extLst>
                    <a:ext uri="{9D8B030D-6E8A-4147-A177-3AD203B41FA5}">
                      <a16:colId xmlns:a16="http://schemas.microsoft.com/office/drawing/2014/main" val="3724331015"/>
                    </a:ext>
                  </a:extLst>
                </a:gridCol>
                <a:gridCol w="1375813">
                  <a:extLst>
                    <a:ext uri="{9D8B030D-6E8A-4147-A177-3AD203B41FA5}">
                      <a16:colId xmlns:a16="http://schemas.microsoft.com/office/drawing/2014/main" val="2667887732"/>
                    </a:ext>
                  </a:extLst>
                </a:gridCol>
                <a:gridCol w="1323376">
                  <a:extLst>
                    <a:ext uri="{9D8B030D-6E8A-4147-A177-3AD203B41FA5}">
                      <a16:colId xmlns:a16="http://schemas.microsoft.com/office/drawing/2014/main" val="1097846038"/>
                    </a:ext>
                  </a:extLst>
                </a:gridCol>
                <a:gridCol w="1519971">
                  <a:extLst>
                    <a:ext uri="{9D8B030D-6E8A-4147-A177-3AD203B41FA5}">
                      <a16:colId xmlns:a16="http://schemas.microsoft.com/office/drawing/2014/main" val="4106694700"/>
                    </a:ext>
                  </a:extLst>
                </a:gridCol>
                <a:gridCol w="1570465">
                  <a:extLst>
                    <a:ext uri="{9D8B030D-6E8A-4147-A177-3AD203B41FA5}">
                      <a16:colId xmlns:a16="http://schemas.microsoft.com/office/drawing/2014/main" val="3327736300"/>
                    </a:ext>
                  </a:extLst>
                </a:gridCol>
                <a:gridCol w="1340889">
                  <a:extLst>
                    <a:ext uri="{9D8B030D-6E8A-4147-A177-3AD203B41FA5}">
                      <a16:colId xmlns:a16="http://schemas.microsoft.com/office/drawing/2014/main" val="4233316228"/>
                    </a:ext>
                  </a:extLst>
                </a:gridCol>
              </a:tblGrid>
              <a:tr h="295964"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j-lt"/>
                          <a:ea typeface="Calibri" panose="020F0502020204030204" pitchFamily="34" charset="0"/>
                        </a:rPr>
                        <a:t>Q2 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41235616"/>
                  </a:ext>
                </a:extLst>
              </a:tr>
              <a:tr h="8069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Website sessions</a:t>
                      </a: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Traditional Inquiries</a:t>
                      </a: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Hotel Occupancy</a:t>
                      </a: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National Park Visits</a:t>
                      </a: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Airport Arrivals</a:t>
                      </a: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Canadian Border Crossings</a:t>
                      </a: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Tax Revenue (thru Q1)</a:t>
                      </a: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Arrivals Tracked</a:t>
                      </a:r>
                      <a:endParaRPr lang="en-US" sz="1600" b="1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22631439"/>
                  </a:ext>
                </a:extLst>
              </a:tr>
              <a:tr h="27411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</a:rPr>
                        <a:t>654,628</a:t>
                      </a:r>
                      <a:endParaRPr lang="en-US" sz="1600" b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9,423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47.70%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208,761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256,647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71,958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$460,490,248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06077424"/>
                  </a:ext>
                </a:extLst>
              </a:tr>
              <a:tr h="27411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</a:rPr>
                        <a:t>+2%</a:t>
                      </a:r>
                      <a:endParaRPr lang="en-US" sz="1600" b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-28%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+4.8%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-16%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+14%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+340%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+%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80214514"/>
                  </a:ext>
                </a:extLst>
              </a:tr>
              <a:tr h="27411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0940546"/>
                  </a:ext>
                </a:extLst>
              </a:tr>
              <a:tr h="274117"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YTD 2022</a:t>
                      </a:r>
                      <a:endParaRPr lang="en-US" sz="1600" b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3991575"/>
                  </a:ext>
                </a:extLst>
              </a:tr>
              <a:tr h="27411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767171"/>
                          </a:solidFill>
                          <a:effectLst/>
                        </a:rPr>
                        <a:t>+2%</a:t>
                      </a:r>
                      <a:endParaRPr lang="en-US" sz="1600" b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767171"/>
                          </a:solidFill>
                          <a:effectLst/>
                        </a:rPr>
                        <a:t>-2%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767171"/>
                          </a:solidFill>
                          <a:effectLst/>
                        </a:rPr>
                        <a:t>+14.4%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767171"/>
                          </a:solidFill>
                          <a:effectLst/>
                        </a:rPr>
                        <a:t>-20%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767171"/>
                          </a:solidFill>
                          <a:effectLst/>
                        </a:rPr>
                        <a:t>+29%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767171"/>
                          </a:solidFill>
                          <a:effectLst/>
                        </a:rPr>
                        <a:t>+270%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767171"/>
                          </a:solidFill>
                          <a:effectLst/>
                        </a:rPr>
                        <a:t>+0.15%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56445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6054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F9CD8-128A-12FF-16E8-7220DD673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National- regional earned media YTD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6C35C-E5E7-FB08-E943-036F8051B7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421957"/>
            <a:ext cx="12192000" cy="420458"/>
          </a:xfrm>
        </p:spPr>
        <p:txBody>
          <a:bodyPr/>
          <a:lstStyle/>
          <a:p>
            <a:pPr algn="ctr"/>
            <a:r>
              <a:rPr lang="en-US"/>
              <a:t>North Dakota’s stories have garnered 1,833 placements reaching 7.8 Billion in 2022! </a:t>
            </a:r>
          </a:p>
        </p:txBody>
      </p:sp>
      <p:pic>
        <p:nvPicPr>
          <p:cNvPr id="2050" name="Picture 8">
            <a:extLst>
              <a:ext uri="{FF2B5EF4-FFF2-40B4-BE49-F238E27FC236}">
                <a16:creationId xmlns:a16="http://schemas.microsoft.com/office/drawing/2014/main" id="{3403254E-74F6-6627-5D0A-BF287C539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t="9521" r="5168" b="2517"/>
          <a:stretch/>
        </p:blipFill>
        <p:spPr bwMode="auto">
          <a:xfrm>
            <a:off x="207460" y="1917750"/>
            <a:ext cx="4337108" cy="494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>
            <a:extLst>
              <a:ext uri="{FF2B5EF4-FFF2-40B4-BE49-F238E27FC236}">
                <a16:creationId xmlns:a16="http://schemas.microsoft.com/office/drawing/2014/main" id="{0B16B234-193E-8E9F-948B-C9C4D43E2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2541" r="5890" b="7228"/>
          <a:stretch/>
        </p:blipFill>
        <p:spPr bwMode="auto">
          <a:xfrm>
            <a:off x="4544568" y="1886504"/>
            <a:ext cx="3911940" cy="491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24CF1C-B99C-68DD-D179-27EEA8E73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110" y="1886504"/>
            <a:ext cx="3527384" cy="422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33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B03FF-B586-44D9-8E73-C98F4E84F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3796" y="2573987"/>
            <a:ext cx="3179770" cy="3859673"/>
          </a:xfrm>
        </p:spPr>
        <p:txBody>
          <a:bodyPr lIns="91440" tIns="45720" rIns="91440" bIns="45720" anchor="t"/>
          <a:lstStyle/>
          <a:p>
            <a:r>
              <a:rPr lang="en-US" sz="1600" dirty="0">
                <a:ea typeface="Segoe UI Black"/>
                <a:cs typeface="Segoe UI Semilight"/>
              </a:rPr>
              <a:t>New TikTok account launched.  Results first weeks: 50,000 views and over 3,000 followers. This is over </a:t>
            </a:r>
            <a:r>
              <a:rPr lang="en-US" sz="1600" b="1" dirty="0">
                <a:ea typeface="Segoe UI Black"/>
                <a:cs typeface="Segoe UI Semilight"/>
              </a:rPr>
              <a:t>600%</a:t>
            </a:r>
            <a:r>
              <a:rPr lang="en-US" sz="1600" dirty="0">
                <a:ea typeface="Segoe UI Black"/>
                <a:cs typeface="Segoe UI Semilight"/>
              </a:rPr>
              <a:t> faster growth than Facebook and Instagram. </a:t>
            </a:r>
            <a:endParaRPr lang="en-US" sz="1600"/>
          </a:p>
          <a:p>
            <a:endParaRPr lang="en-US" sz="1600"/>
          </a:p>
          <a:p>
            <a:r>
              <a:rPr lang="en-US" sz="1600" dirty="0">
                <a:ea typeface="Segoe UI Black"/>
                <a:cs typeface="Segoe UI Semilight"/>
              </a:rPr>
              <a:t>Impressions: 6.14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/>
              </a:rPr>
              <a:t> million</a:t>
            </a:r>
          </a:p>
          <a:p>
            <a:r>
              <a:rPr lang="en-US" sz="1600" dirty="0">
                <a:ea typeface="Segoe UI Black"/>
                <a:cs typeface="Times New Roman"/>
              </a:rPr>
              <a:t>Video Views: 704.6 thousand</a:t>
            </a:r>
          </a:p>
          <a:p>
            <a:r>
              <a:rPr lang="en-US" sz="1600" dirty="0">
                <a:ea typeface="Segoe UI Black"/>
                <a:cs typeface="Times New Roman"/>
              </a:rPr>
              <a:t>Engagements: 171.7 thousand</a:t>
            </a:r>
          </a:p>
          <a:p>
            <a:r>
              <a:rPr lang="en-US" sz="1600" dirty="0">
                <a:ea typeface="Segoe UI Black"/>
                <a:cs typeface="Segoe UI Semilight"/>
              </a:rPr>
              <a:t>Followers: 164,350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C5A04-B00F-49BE-81F2-67635F83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Quarterly Social Media 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C954CA3-57F7-459D-8E7D-59FBB5771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861" y="1500289"/>
            <a:ext cx="816139" cy="81613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4E9CCE2-7C76-45CB-B527-EBCB4338B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174" y="1527707"/>
            <a:ext cx="775918" cy="77591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41F523F-1B73-4491-8529-FEC68EEA9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258" y="1500289"/>
            <a:ext cx="827674" cy="827674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4F1B1A27-3574-48BF-9E3C-C371C9FC9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256" y="1475951"/>
            <a:ext cx="827674" cy="827674"/>
          </a:xfrm>
          <a:prstGeom prst="rect">
            <a:avLst/>
          </a:prstGeom>
        </p:spPr>
      </p:pic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A63F05FE-0EB1-40C9-86E6-E01ADF803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1254" y="1475951"/>
            <a:ext cx="800256" cy="800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864E3-8708-535F-FB31-71B4AB68C8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47" t="-1" r="277" b="1"/>
          <a:stretch/>
        </p:blipFill>
        <p:spPr>
          <a:xfrm>
            <a:off x="2161" y="1475951"/>
            <a:ext cx="4588727" cy="5311027"/>
          </a:xfrm>
          <a:prstGeom prst="rect">
            <a:avLst/>
          </a:prstGeom>
        </p:spPr>
      </p:pic>
      <p:pic>
        <p:nvPicPr>
          <p:cNvPr id="3076" name="Picture 4" descr="Tik Tok Vector Art, Icons, and Graphics for Free Download">
            <a:extLst>
              <a:ext uri="{FF2B5EF4-FFF2-40B4-BE49-F238E27FC236}">
                <a16:creationId xmlns:a16="http://schemas.microsoft.com/office/drawing/2014/main" id="{2EBC7B26-6A67-A2B3-DBFC-5B0AE65E0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7" t="17351" r="16654" b="17900"/>
          <a:stretch/>
        </p:blipFill>
        <p:spPr bwMode="auto">
          <a:xfrm>
            <a:off x="7299416" y="1477155"/>
            <a:ext cx="904644" cy="87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6D07EFA-EA7D-95F2-811F-3501FCEF8081}"/>
              </a:ext>
            </a:extLst>
          </p:cNvPr>
          <p:cNvSpPr txBox="1">
            <a:spLocks/>
          </p:cNvSpPr>
          <p:nvPr/>
        </p:nvSpPr>
        <p:spPr>
          <a:xfrm>
            <a:off x="9659084" y="4224395"/>
            <a:ext cx="2494624" cy="1341299"/>
          </a:xfrm>
          <a:prstGeom prst="rect">
            <a:avLst/>
          </a:prstGeom>
        </p:spPr>
        <p:txBody>
          <a:bodyPr/>
          <a:lstStyle>
            <a:lvl1pPr marL="0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en-US" sz="2400" b="0" i="0" kern="1200" cap="none" spc="0" baseline="0">
                <a:solidFill>
                  <a:schemeClr val="tx2"/>
                </a:solidFill>
                <a:latin typeface="+mn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287338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en-US" sz="2200" b="0" i="0" kern="1200" cap="none" spc="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Segoe UI Black" panose="020B0A02040204020203" pitchFamily="34" charset="0"/>
                <a:cs typeface="Segoe UI Semilight" panose="020B0402040204020203" pitchFamily="34" charset="0"/>
              </a:defRPr>
            </a:lvl2pPr>
            <a:lvl3pPr marL="573088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en-US" sz="2200" b="0" i="0" kern="1200" cap="none" spc="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 Semilight" panose="020B0402040204020203" pitchFamily="34" charset="0"/>
              </a:defRPr>
            </a:lvl3pPr>
            <a:lvl4pPr marL="914400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sz="2200" b="0" i="0" kern="1200" spc="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Segoe UI Black" panose="020B0A02040204020203" pitchFamily="34" charset="0"/>
                <a:cs typeface="Segoe UI Semilight" panose="020B0402040204020203" pitchFamily="34" charset="0"/>
              </a:defRPr>
            </a:lvl4pPr>
            <a:lvl5pPr marL="1201738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en-US" sz="2200" b="0" i="0" kern="1200" spc="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 Semilight" panose="020B0402040204020203" pitchFamily="34" charset="0"/>
              </a:defRPr>
            </a:lvl5pPr>
            <a:lvl6pPr marL="0" indent="0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050" kern="1200" spc="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“New”</a:t>
            </a:r>
          </a:p>
          <a:p>
            <a:r>
              <a:rPr lang="en-US" sz="1600" b="1"/>
              <a:t>Find the Good Life ND</a:t>
            </a:r>
          </a:p>
          <a:p>
            <a:r>
              <a:rPr lang="en-US" sz="1600"/>
              <a:t>Impressions: 37.5K</a:t>
            </a:r>
            <a:endParaRPr lang="en-US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>
                <a:cs typeface="Times New Roman" panose="02020603050405020304" pitchFamily="18" charset="0"/>
              </a:rPr>
              <a:t>Engagements: 3K</a:t>
            </a:r>
            <a:endParaRPr lang="en-US"/>
          </a:p>
        </p:txBody>
      </p:sp>
      <p:pic>
        <p:nvPicPr>
          <p:cNvPr id="3078" name="Picture 6" descr="May be an image of text that says 'ND COMMERCE'">
            <a:extLst>
              <a:ext uri="{FF2B5EF4-FFF2-40B4-BE49-F238E27FC236}">
                <a16:creationId xmlns:a16="http://schemas.microsoft.com/office/drawing/2014/main" id="{5F3A7A41-BF95-3705-BCFF-EFF5A421B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888" y="2628611"/>
            <a:ext cx="1270797" cy="12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y be an image of text that says 'GOOD LIFE ND'">
            <a:extLst>
              <a:ext uri="{FF2B5EF4-FFF2-40B4-BE49-F238E27FC236}">
                <a16:creationId xmlns:a16="http://schemas.microsoft.com/office/drawing/2014/main" id="{ADE2D3C3-C8D4-D089-EAC7-E1DA498B6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25" y="4308109"/>
            <a:ext cx="1212000" cy="1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AEC865-3BF7-7A69-A5A1-01EB0ABF2478}"/>
              </a:ext>
            </a:extLst>
          </p:cNvPr>
          <p:cNvSpPr txBox="1">
            <a:spLocks/>
          </p:cNvSpPr>
          <p:nvPr/>
        </p:nvSpPr>
        <p:spPr>
          <a:xfrm>
            <a:off x="9632498" y="2700704"/>
            <a:ext cx="2077995" cy="1161760"/>
          </a:xfrm>
          <a:prstGeom prst="rect">
            <a:avLst/>
          </a:prstGeom>
        </p:spPr>
        <p:txBody>
          <a:bodyPr/>
          <a:lstStyle>
            <a:lvl1pPr marL="0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en-US" sz="2400" b="0" i="0" kern="1200" cap="none" spc="0" baseline="0">
                <a:solidFill>
                  <a:schemeClr val="tx2"/>
                </a:solidFill>
                <a:latin typeface="+mn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287338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en-US" sz="2200" b="0" i="0" kern="1200" cap="none" spc="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Segoe UI Black" panose="020B0A02040204020203" pitchFamily="34" charset="0"/>
                <a:cs typeface="Segoe UI Semilight" panose="020B0402040204020203" pitchFamily="34" charset="0"/>
              </a:defRPr>
            </a:lvl2pPr>
            <a:lvl3pPr marL="573088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en-US" sz="2200" b="0" i="0" kern="1200" cap="none" spc="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 Semilight" panose="020B0402040204020203" pitchFamily="34" charset="0"/>
              </a:defRPr>
            </a:lvl3pPr>
            <a:lvl4pPr marL="914400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sz="2200" b="0" i="0" kern="1200" spc="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Segoe UI Black" panose="020B0A02040204020203" pitchFamily="34" charset="0"/>
                <a:cs typeface="Segoe UI Semilight" panose="020B0402040204020203" pitchFamily="34" charset="0"/>
              </a:defRPr>
            </a:lvl4pPr>
            <a:lvl5pPr marL="1201738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en-US" sz="2200" b="0" i="0" kern="1200" spc="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 Semilight" panose="020B0402040204020203" pitchFamily="34" charset="0"/>
              </a:defRPr>
            </a:lvl5pPr>
            <a:lvl6pPr marL="0" indent="0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050" kern="1200" spc="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Commerce</a:t>
            </a:r>
          </a:p>
          <a:p>
            <a:r>
              <a:rPr lang="en-US" sz="1600"/>
              <a:t>Impressions: 239K</a:t>
            </a:r>
            <a:endParaRPr lang="en-US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>
                <a:cs typeface="Times New Roman" panose="02020603050405020304" pitchFamily="18" charset="0"/>
              </a:rPr>
              <a:t>Engagements: 9.2K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8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2A0C8-DAE0-9D6B-F5DB-8C0D73CE4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quarterly KPI- performance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D7591-D032-6948-DC00-591E4F5F58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3101" y="1796298"/>
            <a:ext cx="5273835" cy="4298461"/>
          </a:xfrm>
        </p:spPr>
        <p:txBody>
          <a:bodyPr/>
          <a:lstStyle/>
          <a:p>
            <a:pPr algn="l"/>
            <a:r>
              <a:rPr lang="en-US" sz="2000" b="0" i="0" u="none" strike="noStrike" baseline="0">
                <a:latin typeface="+mj-lt"/>
              </a:rPr>
              <a:t>MEDIA PLACEMENT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>
                <a:latin typeface="SegoeUI-Semibold"/>
              </a:rPr>
              <a:t>Tourism</a:t>
            </a:r>
            <a:r>
              <a:rPr lang="en-US" sz="1800" b="0" i="0" u="none" strike="noStrike" baseline="0">
                <a:latin typeface="SegoeUI-Semibold"/>
              </a:rPr>
              <a:t> – </a:t>
            </a:r>
            <a:r>
              <a:rPr lang="en-US" sz="1800" b="0" i="0" u="none" strike="noStrike" baseline="0">
                <a:latin typeface="SegoeUI"/>
              </a:rPr>
              <a:t>598 national media mentions reaching 3.65 billion.</a:t>
            </a:r>
            <a:endParaRPr lang="en-US" sz="1800">
              <a:latin typeface="SegoeUI-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>
                <a:latin typeface="SegoeUI-Semibold"/>
              </a:rPr>
              <a:t>Quality of place </a:t>
            </a:r>
            <a:r>
              <a:rPr lang="en-US" sz="1800" b="0" i="0" u="none" strike="noStrike" baseline="0">
                <a:latin typeface="SegoeUI-Semibold"/>
              </a:rPr>
              <a:t>– </a:t>
            </a:r>
            <a:r>
              <a:rPr lang="en-US" sz="1800" b="0" i="0" u="none" strike="noStrike" baseline="0">
                <a:latin typeface="SegoeUI"/>
              </a:rPr>
              <a:t>48 national media mentions reaching nearly 515.4 million. </a:t>
            </a:r>
          </a:p>
          <a:p>
            <a:pPr marL="858838" lvl="1"/>
            <a:r>
              <a:rPr lang="en-US" sz="1600" b="0" i="0" u="none" strike="noStrike" baseline="0">
                <a:latin typeface="SegoeUI"/>
              </a:rPr>
              <a:t>Primary topic — Best places to live.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>
                <a:latin typeface="SegoeUI-Semibold"/>
              </a:rPr>
              <a:t>Business</a:t>
            </a:r>
            <a:r>
              <a:rPr lang="en-US" sz="1800" b="0" i="0" u="none" strike="noStrike" baseline="0">
                <a:latin typeface="SegoeUI-Semibold"/>
              </a:rPr>
              <a:t> – </a:t>
            </a:r>
            <a:r>
              <a:rPr lang="en-US" sz="1800" b="0" i="0" u="none" strike="noStrike" baseline="0">
                <a:latin typeface="SegoeUI"/>
              </a:rPr>
              <a:t>58 national media mentions reaching nearly 384.5 million. </a:t>
            </a:r>
          </a:p>
          <a:p>
            <a:pPr marL="858838" lvl="1"/>
            <a:r>
              <a:rPr lang="en-US" sz="1600" b="0" i="0" u="none" strike="noStrike" baseline="0">
                <a:latin typeface="SegoeUI"/>
              </a:rPr>
              <a:t>Primary topics —</a:t>
            </a:r>
            <a:r>
              <a:rPr lang="en-US" sz="1600" b="0" i="0" u="none" strike="noStrike" baseline="0" err="1">
                <a:latin typeface="SegoeUI"/>
              </a:rPr>
              <a:t>Bitzero</a:t>
            </a:r>
            <a:r>
              <a:rPr lang="en-US" sz="1600" b="0" i="0" u="none" strike="noStrike" baseline="0">
                <a:latin typeface="SegoeUI"/>
              </a:rPr>
              <a:t>/Crypto and Mitsubishi Hydrogen.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>
                <a:latin typeface="SegoeUI-Semibold"/>
              </a:rPr>
              <a:t>Workforce</a:t>
            </a:r>
            <a:r>
              <a:rPr lang="en-US" sz="1800" b="0" i="0" u="none" strike="noStrike" baseline="0">
                <a:latin typeface="SegoeUI-Semibold"/>
              </a:rPr>
              <a:t> – </a:t>
            </a:r>
            <a:r>
              <a:rPr lang="en-US" sz="1800" b="0" i="0" u="none" strike="noStrike" baseline="0">
                <a:latin typeface="SegoeUI"/>
              </a:rPr>
              <a:t>23 national media mentions reaching 81 million. </a:t>
            </a:r>
          </a:p>
          <a:p>
            <a:pPr marL="858838" lvl="1"/>
            <a:r>
              <a:rPr lang="en-US" sz="1600" b="0" i="0" u="none" strike="noStrike" baseline="0">
                <a:latin typeface="SegoeUI"/>
              </a:rPr>
              <a:t>Primary topic — Expanded workforce training.</a:t>
            </a:r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8B93F46-2FCC-43D7-AF04-26B89C0EB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6145154"/>
              </p:ext>
            </p:extLst>
          </p:nvPr>
        </p:nvGraphicFramePr>
        <p:xfrm>
          <a:off x="-146120" y="1742417"/>
          <a:ext cx="6680485" cy="4498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8765404-3F15-46E2-9133-9A422C832593}"/>
              </a:ext>
            </a:extLst>
          </p:cNvPr>
          <p:cNvSpPr txBox="1"/>
          <p:nvPr/>
        </p:nvSpPr>
        <p:spPr>
          <a:xfrm>
            <a:off x="2416037" y="3429000"/>
            <a:ext cx="1741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>
                <a:latin typeface="FuturaPT-Book" panose="020B0502020204020303" pitchFamily="34" charset="0"/>
              </a:rPr>
              <a:t>INTENT TO TRAVEL METRICS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91695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6CB80-45FC-4659-B395-60FAD37D11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651" y="1611723"/>
            <a:ext cx="5982439" cy="3481479"/>
          </a:xfrm>
        </p:spPr>
        <p:txBody>
          <a:bodyPr lIns="91440" tIns="45720" rIns="91440" bIns="45720" anchor="t"/>
          <a:lstStyle/>
          <a:p>
            <a:r>
              <a:rPr lang="en-US" b="0" i="0">
                <a:solidFill>
                  <a:srgbClr val="2E2E2E"/>
                </a:solidFill>
                <a:effectLst/>
                <a:ea typeface="Segoe UI Black"/>
                <a:cs typeface="Segoe UI Semilight"/>
              </a:rPr>
              <a:t>New </a:t>
            </a:r>
            <a:r>
              <a:rPr lang="en-US" b="0" i="0" u="none" strike="noStrike">
                <a:solidFill>
                  <a:srgbClr val="0F4B7D"/>
                </a:solidFill>
                <a:effectLst/>
                <a:ea typeface="Segoe UI Black"/>
                <a:cs typeface="Segoe UI Semilight"/>
                <a:hlinkClick r:id="rId3"/>
              </a:rPr>
              <a:t>NDtourism.com</a:t>
            </a:r>
            <a:r>
              <a:rPr lang="en-US" b="0" i="0">
                <a:solidFill>
                  <a:srgbClr val="2E2E2E"/>
                </a:solidFill>
                <a:effectLst/>
                <a:ea typeface="Segoe UI Black"/>
                <a:cs typeface="Segoe UI Semiligh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2E2E2E"/>
                </a:solidFill>
                <a:effectLst/>
                <a:ea typeface="Segoe UI Black"/>
                <a:cs typeface="Segoe UI Semilight"/>
              </a:rPr>
              <a:t>Potential to be </a:t>
            </a:r>
            <a:r>
              <a:rPr lang="en-US" sz="1400" b="1" i="0">
                <a:solidFill>
                  <a:srgbClr val="2E2E2E"/>
                </a:solidFill>
                <a:effectLst/>
                <a:ea typeface="Segoe UI Black"/>
                <a:cs typeface="Segoe UI Semilight"/>
              </a:rPr>
              <a:t>the</a:t>
            </a:r>
            <a:r>
              <a:rPr lang="en-US" sz="1400" b="0" i="0">
                <a:solidFill>
                  <a:srgbClr val="2E2E2E"/>
                </a:solidFill>
                <a:effectLst/>
                <a:ea typeface="Segoe UI Black"/>
                <a:cs typeface="Segoe UI Semilight"/>
              </a:rPr>
              <a:t> one-stop shop for all North Dakota activities</a:t>
            </a:r>
            <a:r>
              <a:rPr lang="en-US" sz="1400">
                <a:solidFill>
                  <a:srgbClr val="2E2E2E"/>
                </a:solidFill>
                <a:ea typeface="Segoe UI Black"/>
                <a:cs typeface="Segoe UI Semilight"/>
              </a:rPr>
              <a:t> </a:t>
            </a:r>
            <a:endParaRPr lang="en-US" sz="1400" b="0" i="0">
              <a:solidFill>
                <a:srgbClr val="2E2E2E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2E2E2E"/>
                </a:solidFill>
                <a:ea typeface="Segoe UI Black"/>
                <a:cs typeface="Segoe UI Semilight"/>
              </a:rPr>
              <a:t>Live chat feature</a:t>
            </a:r>
            <a:endParaRPr lang="en-US" sz="1400">
              <a:solidFill>
                <a:srgbClr val="2E2E2E"/>
              </a:solidFill>
            </a:endParaRPr>
          </a:p>
          <a:p>
            <a:pPr marL="57277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2E2E2E"/>
                </a:solidFill>
                <a:ea typeface="Segoe UI Black"/>
                <a:cs typeface="Segoe UI Semilight"/>
              </a:rPr>
              <a:t>Launched May 2021 - YTD – 2,278 Chats handled.  Q2 - 2022 - 153 Chats </a:t>
            </a:r>
            <a:endParaRPr lang="en-US" sz="1200">
              <a:solidFill>
                <a:srgbClr val="2E2E2E"/>
              </a:solidFill>
            </a:endParaRPr>
          </a:p>
          <a:p>
            <a:pPr marL="57277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2E2E2E"/>
                </a:solidFill>
                <a:ea typeface="Segoe UI Black"/>
                <a:cs typeface="Segoe UI Semilight"/>
              </a:rPr>
              <a:t>Launched Live Help BOT – June 2022 and since launch, the BOT has serviced 239 Chats and only 6 have resulted in a Chat with a travel counselor. Q2 –2022 has resulted in 94 BOT responses.</a:t>
            </a:r>
            <a:endParaRPr lang="en-US" sz="1200">
              <a:solidFill>
                <a:srgbClr val="2E2E2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2E2E2E"/>
                </a:solidFill>
                <a:ea typeface="Segoe UI Black"/>
                <a:cs typeface="Segoe UI Semilight"/>
              </a:rPr>
              <a:t>Updated Partner Portal</a:t>
            </a:r>
          </a:p>
          <a:p>
            <a:pPr marL="57277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2E2E2E"/>
                </a:solidFill>
                <a:ea typeface="Segoe UI Black"/>
                <a:cs typeface="Segoe UI Semilight"/>
              </a:rPr>
              <a:t>Since launch of updated portal (December 28th, 2021) - over 78,991 field updates have been completed on listings by over 150 users.</a:t>
            </a:r>
          </a:p>
          <a:p>
            <a:pPr marL="571500" indent="-285750">
              <a:buFont typeface="Arial" panose="05000000000000000000" pitchFamily="2" charset="2"/>
              <a:buChar char="•"/>
            </a:pPr>
            <a:endParaRPr lang="en-US" sz="1600">
              <a:solidFill>
                <a:srgbClr val="2E2E2E"/>
              </a:solidFill>
              <a:ea typeface="Segoe UI Black"/>
              <a:cs typeface="Segoe UI Semi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AC13B-C093-4F6C-9872-9615EB0B6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Ndtourism.com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D21F4-A9CF-44F3-BB20-C272DCFE1B8E}"/>
              </a:ext>
            </a:extLst>
          </p:cNvPr>
          <p:cNvSpPr txBox="1"/>
          <p:nvPr/>
        </p:nvSpPr>
        <p:spPr>
          <a:xfrm>
            <a:off x="390651" y="4778395"/>
            <a:ext cx="11460040" cy="18620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54">
              <a:spcAft>
                <a:spcPts val="600"/>
              </a:spcAft>
              <a:defRPr/>
            </a:pPr>
            <a:r>
              <a:rPr lang="en-US" sz="1600" b="1">
                <a:solidFill>
                  <a:schemeClr val="accent1"/>
                </a:solidFill>
                <a:latin typeface="Arial"/>
              </a:rPr>
              <a:t>YTD Website Traffic – continues to show increase from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2021</a:t>
            </a:r>
            <a:r>
              <a:rPr lang="en-US" sz="1600" b="1">
                <a:solidFill>
                  <a:schemeClr val="accent1"/>
                </a:solidFill>
                <a:latin typeface="Arial"/>
              </a:rPr>
              <a:t> as well as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record breaking </a:t>
            </a:r>
            <a:r>
              <a:rPr lang="en-US" sz="1600" b="1">
                <a:solidFill>
                  <a:schemeClr val="accent1"/>
                </a:solidFill>
                <a:latin typeface="Arial"/>
              </a:rPr>
              <a:t>traffic from 2020.</a:t>
            </a:r>
          </a:p>
          <a:p>
            <a:pPr defTabSz="914354">
              <a:spcAft>
                <a:spcPts val="600"/>
              </a:spcAft>
              <a:defRPr/>
            </a:pPr>
            <a:r>
              <a:rPr lang="en-US" sz="1400" b="1">
                <a:solidFill>
                  <a:srgbClr val="2E2E2E"/>
                </a:solidFill>
                <a:latin typeface="Arial"/>
              </a:rPr>
              <a:t>Visits</a:t>
            </a:r>
            <a:r>
              <a:rPr lang="en-US" sz="1400">
                <a:solidFill>
                  <a:srgbClr val="2E2E2E"/>
                </a:solidFill>
                <a:latin typeface="Arial"/>
              </a:rPr>
              <a:t> – </a:t>
            </a:r>
            <a:r>
              <a:rPr lang="en-US" sz="140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Q2: 654,628 </a:t>
            </a:r>
            <a:r>
              <a:rPr lang="en-US" sz="1400">
                <a:solidFill>
                  <a:schemeClr val="accent5"/>
                </a:solidFill>
                <a:ea typeface="+mn-lt"/>
                <a:cs typeface="+mn-lt"/>
              </a:rPr>
              <a:t>+1.66%</a:t>
            </a:r>
            <a:r>
              <a:rPr lang="en-US" sz="140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 from 2021</a:t>
            </a:r>
          </a:p>
          <a:p>
            <a:pPr defTabSz="914354">
              <a:spcAft>
                <a:spcPts val="600"/>
              </a:spcAft>
              <a:defRPr/>
            </a:pPr>
            <a:r>
              <a:rPr lang="en-US" sz="1400">
                <a:solidFill>
                  <a:srgbClr val="2E2E2E"/>
                </a:solidFill>
                <a:latin typeface="Arial"/>
              </a:rPr>
              <a:t>YTD - 1,497,795 </a:t>
            </a:r>
            <a:r>
              <a:rPr lang="en-US" sz="1400">
                <a:solidFill>
                  <a:schemeClr val="accent5"/>
                </a:solidFill>
                <a:latin typeface="Arial"/>
              </a:rPr>
              <a:t>+14.36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from </a:t>
            </a:r>
            <a:r>
              <a:rPr lang="en-US" sz="1400">
                <a:solidFill>
                  <a:srgbClr val="2E2E2E"/>
                </a:solidFill>
                <a:latin typeface="Arial"/>
              </a:rPr>
              <a:t>2021 and record increase from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  <a:r>
              <a:rPr lang="en-US" sz="1400">
                <a:solidFill>
                  <a:srgbClr val="2E2E2E"/>
                </a:solidFill>
                <a:latin typeface="Arial"/>
              </a:rPr>
              <a:t> of </a:t>
            </a:r>
            <a:r>
              <a:rPr lang="en-US" sz="1400">
                <a:solidFill>
                  <a:schemeClr val="accent5"/>
                </a:solidFill>
                <a:latin typeface="Arial"/>
              </a:rPr>
              <a:t>+36%</a:t>
            </a:r>
            <a:r>
              <a:rPr lang="en-US" sz="1400">
                <a:solidFill>
                  <a:srgbClr val="2E2E2E"/>
                </a:solidFill>
                <a:latin typeface="Arial"/>
              </a:rPr>
              <a:t>. </a:t>
            </a:r>
            <a:endParaRPr lang="en-US" sz="1400">
              <a:solidFill>
                <a:srgbClr val="796E66"/>
              </a:solidFill>
              <a:latin typeface="Arial"/>
              <a:cs typeface="Arial"/>
            </a:endParaRPr>
          </a:p>
          <a:p>
            <a:pPr defTabSz="914354">
              <a:spcAft>
                <a:spcPts val="600"/>
              </a:spcAf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Pageviews</a:t>
            </a:r>
            <a:r>
              <a:rPr lang="en-US" sz="1400">
                <a:solidFill>
                  <a:srgbClr val="2E2E2E"/>
                </a:solidFill>
                <a:latin typeface="Arial"/>
              </a:rPr>
              <a:t> - Q2: 760,873 </a:t>
            </a:r>
            <a:r>
              <a:rPr lang="en-US" sz="1400">
                <a:solidFill>
                  <a:schemeClr val="accent5"/>
                </a:solidFill>
                <a:latin typeface="Arial"/>
              </a:rPr>
              <a:t>+.89%</a:t>
            </a:r>
            <a:r>
              <a:rPr lang="en-US" sz="1400">
                <a:solidFill>
                  <a:srgbClr val="2E2E2E"/>
                </a:solidFill>
                <a:latin typeface="Arial"/>
              </a:rPr>
              <a:t> from 2021</a:t>
            </a:r>
            <a:endParaRPr lang="en-US" sz="1400">
              <a:solidFill>
                <a:srgbClr val="796E66"/>
              </a:solidFill>
              <a:latin typeface="Arial"/>
            </a:endParaRPr>
          </a:p>
          <a:p>
            <a:pPr defTabSz="914354">
              <a:spcAft>
                <a:spcPts val="600"/>
              </a:spcAft>
              <a:defRPr/>
            </a:pPr>
            <a:r>
              <a:rPr lang="en-US" sz="1400">
                <a:solidFill>
                  <a:srgbClr val="2E2E2E"/>
                </a:solidFill>
                <a:latin typeface="Arial"/>
              </a:rPr>
              <a:t>YTD - 1,748,572 </a:t>
            </a:r>
            <a:r>
              <a:rPr lang="en-US" sz="1400">
                <a:solidFill>
                  <a:schemeClr val="accent5"/>
                </a:solidFill>
                <a:latin typeface="Arial"/>
              </a:rPr>
              <a:t>+10.54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from </a:t>
            </a:r>
            <a:r>
              <a:rPr lang="en-US" sz="1400">
                <a:solidFill>
                  <a:srgbClr val="2E2E2E"/>
                </a:solidFill>
                <a:latin typeface="Arial"/>
              </a:rPr>
              <a:t>2021 and record increase from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  <a:r>
              <a:rPr lang="en-US" sz="1400">
                <a:solidFill>
                  <a:srgbClr val="2E2E2E"/>
                </a:solidFill>
                <a:latin typeface="Arial"/>
              </a:rPr>
              <a:t> of </a:t>
            </a:r>
            <a:r>
              <a:rPr lang="en-US" sz="1400">
                <a:solidFill>
                  <a:schemeClr val="accent5"/>
                </a:solidFill>
                <a:latin typeface="Arial"/>
              </a:rPr>
              <a:t>+20%</a:t>
            </a:r>
            <a:r>
              <a:rPr lang="en-US" sz="1400">
                <a:solidFill>
                  <a:srgbClr val="2E2E2E"/>
                </a:solidFill>
                <a:latin typeface="Arial"/>
              </a:rPr>
              <a:t>.</a:t>
            </a:r>
            <a:endParaRPr lang="en-US" sz="1400">
              <a:cs typeface="Arial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96E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91AFD81B-6978-45AD-AA3F-AA0F4AA88A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r="1744" b="3525"/>
          <a:stretch/>
        </p:blipFill>
        <p:spPr>
          <a:xfrm>
            <a:off x="6797549" y="1611723"/>
            <a:ext cx="4869951" cy="2568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447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31ABD-7FD9-B357-5C40-6D4C6DD791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9633" y="2384981"/>
            <a:ext cx="5644662" cy="305764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Outdoor Recreation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Agri Tourism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Complete Packages – ND Native Tourism Alliance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Amenities</a:t>
            </a:r>
          </a:p>
        </p:txBody>
      </p:sp>
      <p:pic>
        <p:nvPicPr>
          <p:cNvPr id="11" name="Content Placeholder 10" descr="Text&#10;&#10;Description automatically generated">
            <a:extLst>
              <a:ext uri="{FF2B5EF4-FFF2-40B4-BE49-F238E27FC236}">
                <a16:creationId xmlns:a16="http://schemas.microsoft.com/office/drawing/2014/main" id="{F58D0FC7-1D4E-4A7B-9BAF-38B7F61F74CB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07" y="5803900"/>
            <a:ext cx="2485123" cy="819150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9841FD-2F84-3FD6-2961-32B5A4A78B3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Hiring new Manager of Tourism Development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DA90B10-EFCB-47C0-8C32-37CB4B1FFB91}"/>
              </a:ext>
            </a:extLst>
          </p:cNvPr>
          <p:cNvSpPr txBox="1">
            <a:spLocks/>
          </p:cNvSpPr>
          <p:nvPr/>
        </p:nvSpPr>
        <p:spPr>
          <a:xfrm>
            <a:off x="339455" y="1464970"/>
            <a:ext cx="4648181" cy="808038"/>
          </a:xfrm>
          <a:prstGeom prst="rect">
            <a:avLst/>
          </a:prstGeom>
        </p:spPr>
        <p:txBody>
          <a:bodyPr wrap="square" lIns="91440" tIns="91440" rIns="91440" bIns="91440" anchor="ctr" anchorCtr="0">
            <a:normAutofit fontScale="85000" lnSpcReduction="20000"/>
          </a:bodyPr>
          <a:lstStyle>
            <a:lvl1pPr marL="0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en-US" sz="2800" b="1" i="0" kern="1200" cap="all" spc="0" baseline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Arial" panose="020B0604020202020204" pitchFamily="34" charset="0"/>
              </a:defRPr>
            </a:lvl1pPr>
            <a:lvl2pPr marL="287338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en-US" sz="2800" b="1" i="0" kern="1200" cap="all" spc="0" baseline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Arial" panose="020B0604020202020204" pitchFamily="34" charset="0"/>
              </a:defRPr>
            </a:lvl2pPr>
            <a:lvl3pPr marL="573088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en-US" sz="2400" b="1" i="0" kern="1200" cap="all" spc="0" baseline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Arial" panose="020B0604020202020204" pitchFamily="34" charset="0"/>
              </a:defRPr>
            </a:lvl3pPr>
            <a:lvl4pPr marL="914400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sz="2000" b="1" i="0" kern="1200" cap="all" spc="0" baseline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Arial" panose="020B0604020202020204" pitchFamily="34" charset="0"/>
              </a:defRPr>
            </a:lvl4pPr>
            <a:lvl5pPr marL="1201738" indent="0" algn="l" defTabSz="91442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en-US" sz="2000" b="1" i="0" kern="1200" cap="all" spc="0" baseline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Arial" panose="020B0604020202020204" pitchFamily="34" charset="0"/>
              </a:defRPr>
            </a:lvl5pPr>
            <a:lvl6pPr marL="0" indent="0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050" kern="1200" spc="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Opportunities abound in North Dakota</a:t>
            </a:r>
          </a:p>
        </p:txBody>
      </p:sp>
      <p:pic>
        <p:nvPicPr>
          <p:cNvPr id="17" name="Picture Placeholder 16" descr="A couple of people in kayaks on a river with a bridg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2C7B6550-7931-45B6-B43C-493F29AE7A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5" r="266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6781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8612B6-909D-45FB-907D-8C4A81750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8AE8F7-623F-4FF2-B77A-E36F4FC4E921}"/>
              </a:ext>
            </a:extLst>
          </p:cNvPr>
          <p:cNvSpPr/>
          <p:nvPr/>
        </p:nvSpPr>
        <p:spPr>
          <a:xfrm>
            <a:off x="-2" y="1143000"/>
            <a:ext cx="12192001" cy="3073602"/>
          </a:xfrm>
          <a:prstGeom prst="rect">
            <a:avLst/>
          </a:prstGeom>
          <a:solidFill>
            <a:schemeClr val="tx2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240826-652D-4D50-B158-CC87446CC6FE}"/>
              </a:ext>
            </a:extLst>
          </p:cNvPr>
          <p:cNvSpPr txBox="1">
            <a:spLocks/>
          </p:cNvSpPr>
          <p:nvPr/>
        </p:nvSpPr>
        <p:spPr>
          <a:xfrm>
            <a:off x="662938" y="2084173"/>
            <a:ext cx="10866120" cy="1904273"/>
          </a:xfrm>
        </p:spPr>
        <p:txBody>
          <a:bodyPr anchor="ctr">
            <a:normAutofit fontScale="97500"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all" spc="50" baseline="0" dirty="0" smtClean="0">
                <a:solidFill>
                  <a:schemeClr val="tx2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egoe UI Black" panose="020B0A02040204020203" pitchFamily="34" charset="0"/>
                <a:cs typeface="Segoe UI" panose="020B0502040204020203" pitchFamily="34" charset="0"/>
              </a:rPr>
              <a:t>We build the positive public image of North Dakota as a dynamic place to live and work. By showcasing opportunities and inspiring visitors to Be Legendary, we strengthen the economy and provide opportunity for people across our communities.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2DE24-62A2-4261-8FA8-F9D53563528B}"/>
              </a:ext>
            </a:extLst>
          </p:cNvPr>
          <p:cNvSpPr/>
          <p:nvPr/>
        </p:nvSpPr>
        <p:spPr>
          <a:xfrm>
            <a:off x="-1" y="1368072"/>
            <a:ext cx="1219200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all" spc="10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Segoe UI Semilight" panose="020B0402040204020203" pitchFamily="34" charset="0"/>
              </a:rPr>
              <a:t>Tourism Division Mission</a:t>
            </a:r>
            <a:endParaRPr kumimoji="0" lang="en-US" sz="4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88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A726E1-E1A1-1A05-B891-E6BD2FE0B1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Tourism Operations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BA477-3C89-A2B7-FC63-1C661C2CB9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1209" y="2071134"/>
            <a:ext cx="5424791" cy="39409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Visitor support </a:t>
            </a:r>
            <a:endParaRPr lang="en-US"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Global sales efforts</a:t>
            </a:r>
          </a:p>
          <a:p>
            <a:pPr marL="630238" lvl="1" indent="-342900">
              <a:buFont typeface="Arial" panose="020B0604020202020204" pitchFamily="34" charset="0"/>
              <a:buChar char="•"/>
            </a:pPr>
            <a:r>
              <a:rPr lang="en-US" sz="1800"/>
              <a:t>Five state marketing cooperative - Great American West brand in 13+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Group sales</a:t>
            </a:r>
          </a:p>
          <a:p>
            <a:pPr marL="630238" lvl="1" indent="-342900">
              <a:buFont typeface="Arial" panose="020B0604020202020204" pitchFamily="34" charset="0"/>
              <a:buChar char="•"/>
            </a:pPr>
            <a:r>
              <a:rPr lang="en-US" sz="1800"/>
              <a:t>Building capacity and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Outdoor recreation development</a:t>
            </a:r>
          </a:p>
          <a:p>
            <a:pPr marL="630238" lvl="1" indent="-342900">
              <a:buFont typeface="Arial" panose="020B0604020202020204" pitchFamily="34" charset="0"/>
              <a:buChar char="•"/>
            </a:pPr>
            <a:r>
              <a:rPr lang="en-US" sz="1800"/>
              <a:t>Agency partnerships, media relations, capacity building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580B87-5999-4A5D-AB9B-23AE3B515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31B7E-5C65-479A-A04F-745C19668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81" y="2351788"/>
            <a:ext cx="2161420" cy="2905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D37F34-BF9D-44FE-832B-7F9E67488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978" y="2351788"/>
            <a:ext cx="1362508" cy="2905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2755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5DBE289-F918-457D-8C73-5C6742A3F8C8}"/>
              </a:ext>
            </a:extLst>
          </p:cNvPr>
          <p:cNvSpPr/>
          <p:nvPr/>
        </p:nvSpPr>
        <p:spPr>
          <a:xfrm>
            <a:off x="8010161" y="1274618"/>
            <a:ext cx="341745" cy="55833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C8FFF2-D329-4CE5-912C-FF086458F175}"/>
              </a:ext>
            </a:extLst>
          </p:cNvPr>
          <p:cNvSpPr/>
          <p:nvPr/>
        </p:nvSpPr>
        <p:spPr>
          <a:xfrm>
            <a:off x="11850255" y="1274618"/>
            <a:ext cx="341745" cy="55833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F736C-D181-44BD-ABB6-9DCCCE462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value we provide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957B11-F6A0-404F-8B54-C7B55CD3F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7460" y="1392333"/>
            <a:ext cx="7486431" cy="489399"/>
          </a:xfrm>
        </p:spPr>
        <p:txBody>
          <a:bodyPr/>
          <a:lstStyle/>
          <a:p>
            <a:r>
              <a:rPr lang="en-US"/>
              <a:t>New resources for partners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C02FA-ACF7-4869-B6AF-1C206A8BD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127" y="2071134"/>
            <a:ext cx="7296728" cy="4283484"/>
          </a:xfrm>
        </p:spPr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Segoe UI Black"/>
                <a:cs typeface="Segoe UI Semilight"/>
              </a:rPr>
              <a:t>Improved awareness – to improve your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Segoe UI Black"/>
                <a:cs typeface="Segoe UI Semilight"/>
              </a:rPr>
              <a:t>14,000+ new photos available from 21+ communities</a:t>
            </a:r>
          </a:p>
          <a:p>
            <a:pPr marL="62992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ea typeface="Segoe UI Black"/>
                <a:cs typeface="Segoe UI Semilight"/>
              </a:rPr>
              <a:t>71% increase in usage</a:t>
            </a:r>
          </a:p>
          <a:p>
            <a:pPr marL="62992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ea typeface="Segoe UI Black"/>
                <a:cs typeface="Segoe UI Semilight"/>
              </a:rPr>
              <a:t>campaign shoot, cooperative programs, partnerships – Brand USA and Parks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Segoe UI Black"/>
                <a:cs typeface="Segoe UI Semilight"/>
              </a:rPr>
              <a:t>2022 Travel guide – streamlined listing, improved accuracy </a:t>
            </a:r>
          </a:p>
          <a:p>
            <a:pPr marL="629920" lvl="1" indent="-285750">
              <a:buFont typeface="Arial" panose="05000000000000000000" pitchFamily="2" charset="2"/>
              <a:buChar char="•"/>
            </a:pPr>
            <a:r>
              <a:rPr lang="en-US" sz="1800" dirty="0">
                <a:ea typeface="Segoe UI Black"/>
                <a:cs typeface="Segoe UI Semilight"/>
              </a:rPr>
              <a:t>E-Book available for guide - </a:t>
            </a:r>
            <a:br>
              <a:rPr lang="en-US" sz="1800" dirty="0">
                <a:ea typeface="Segoe UI Black"/>
                <a:cs typeface="Segoe UI Semilight"/>
              </a:rPr>
            </a:br>
            <a:r>
              <a:rPr lang="en-US" sz="1800" dirty="0">
                <a:ea typeface="+mn-lt"/>
                <a:cs typeface="+mn-lt"/>
                <a:hlinkClick r:id="rId2"/>
              </a:rPr>
              <a:t>https://www.ndtourism.com/maps-guides</a:t>
            </a:r>
            <a:r>
              <a:rPr lang="en-US" sz="1800" dirty="0">
                <a:ea typeface="+mn-lt"/>
                <a:cs typeface="+mn-lt"/>
              </a:rPr>
              <a:t> </a:t>
            </a:r>
            <a:endParaRPr lang="en-US" sz="180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Segoe UI Black"/>
                <a:cs typeface="Segoe UI Semilight"/>
              </a:rPr>
              <a:t>Cooperative programs – makes marketing easier and more affordable</a:t>
            </a:r>
          </a:p>
          <a:p>
            <a:pPr marL="62992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ea typeface="Segoe UI Black"/>
                <a:cs typeface="Segoe UI Semilight"/>
              </a:rPr>
              <a:t>paid advertising, social, influencers, photography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Segoe UI Black"/>
                <a:cs typeface="Segoe UI Semilight"/>
              </a:rPr>
              <a:t>Grants – COVID grants, Main Street Tourism grants 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8" name="Picture 7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33509774-B352-4450-A108-260C6FF72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427" y="1274618"/>
            <a:ext cx="3722254" cy="55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71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E8A2A1-BC89-414F-8A04-251F1C7FD5E1}"/>
              </a:ext>
            </a:extLst>
          </p:cNvPr>
          <p:cNvSpPr/>
          <p:nvPr/>
        </p:nvSpPr>
        <p:spPr>
          <a:xfrm>
            <a:off x="7416800" y="1274618"/>
            <a:ext cx="4775201" cy="50886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E24F2-41D7-4745-8D27-2EB4BF21F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558" y="1549303"/>
            <a:ext cx="5950424" cy="4539311"/>
          </a:xfrm>
        </p:spPr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ea typeface="Segoe UI Black"/>
                <a:cs typeface="Segoe UI Semilight"/>
              </a:rPr>
              <a:t>Marketing consultations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ea typeface="Segoe UI Black"/>
                <a:cs typeface="Segoe UI Semilight"/>
              </a:rPr>
              <a:t>Cooperative programs simplify and align efforts statewide: sales events, influencers, social take overs, paid advertising, photography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ea typeface="Segoe UI Black"/>
                <a:cs typeface="Segoe UI Semilight"/>
              </a:rPr>
              <a:t>Shared creative assets: photos, videos 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ea typeface="Segoe UI Black"/>
                <a:cs typeface="Segoe UI Semilight"/>
              </a:rPr>
              <a:t>Website enhanced FREE listings 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ea typeface="Segoe UI Black"/>
                <a:cs typeface="Segoe UI Semilight"/>
              </a:rPr>
              <a:t>Literature distribution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ea typeface="Segoe UI Black"/>
                <a:cs typeface="Segoe UI Semilight"/>
              </a:rPr>
              <a:t>Access to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ea typeface="Segoe UI Black"/>
                <a:cs typeface="Segoe UI Semilight"/>
              </a:rPr>
              <a:t>Fall marketing summit and annual TIC</a:t>
            </a:r>
          </a:p>
          <a:p>
            <a:endParaRPr lang="en-US" sz="1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9" name="Content Placeholder 8" descr="A picture containing sky, grass, outdoor, day&#10;&#10;Description automatically generated">
            <a:extLst>
              <a:ext uri="{FF2B5EF4-FFF2-40B4-BE49-F238E27FC236}">
                <a16:creationId xmlns:a16="http://schemas.microsoft.com/office/drawing/2014/main" id="{5FC0B468-3D1B-4943-848B-7DAF3657FD57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253" y="1265836"/>
            <a:ext cx="3398293" cy="50974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171949-3185-4AD4-A8A1-36C53A133D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3898" y="423081"/>
            <a:ext cx="11774488" cy="512906"/>
          </a:xfrm>
          <a:prstGeom prst="rect">
            <a:avLst/>
          </a:prstGeom>
        </p:spPr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 can we help you?</a:t>
            </a:r>
          </a:p>
        </p:txBody>
      </p:sp>
    </p:spTree>
    <p:extLst>
      <p:ext uri="{BB962C8B-B14F-4D97-AF65-F5344CB8AC3E}">
        <p14:creationId xmlns:p14="http://schemas.microsoft.com/office/powerpoint/2010/main" val="3069196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D228FD-301E-4E84-B230-8515AE575D5E}"/>
              </a:ext>
            </a:extLst>
          </p:cNvPr>
          <p:cNvSpPr/>
          <p:nvPr/>
        </p:nvSpPr>
        <p:spPr>
          <a:xfrm>
            <a:off x="0" y="1255594"/>
            <a:ext cx="12192001" cy="56024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0104F-960D-4E12-8CB8-18125A77B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Good Life in north Dakota 2.0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7BDFB5E-6EE9-4DAD-A2C4-441CB6C38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74" y="1255594"/>
            <a:ext cx="9984056" cy="5602406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962494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4B95C2-F883-4E95-B9A9-F31FABD34C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9633" y="1745673"/>
            <a:ext cx="5644662" cy="369695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Increase positive national earned media coverage of North Dakota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Increase awareness of North Dakota and improve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Increase incremental trips motivated by advertising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Increase visitor spending </a:t>
            </a:r>
          </a:p>
        </p:txBody>
      </p:sp>
      <p:pic>
        <p:nvPicPr>
          <p:cNvPr id="12" name="Content Placeholder 11" descr="Text&#10;&#10;Description automatically generated">
            <a:extLst>
              <a:ext uri="{FF2B5EF4-FFF2-40B4-BE49-F238E27FC236}">
                <a16:creationId xmlns:a16="http://schemas.microsoft.com/office/drawing/2014/main" id="{EDA21DA3-CF01-4F02-B1C9-AF075ED6B4A5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3"/>
          <a:stretch>
            <a:fillRect/>
          </a:stretch>
        </p:blipFill>
        <p:spPr>
          <a:xfrm>
            <a:off x="1809407" y="5803900"/>
            <a:ext cx="2485123" cy="81915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7B872C-78C4-4368-9FE5-164948C662E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2022 tourism state marketing Strategy and Priorities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A2F0282-0A91-4FF7-9F86-C5BA3B4F69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5" b="12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433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728CB-54BE-43C1-B0DD-DCF2D2FE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Tourism impacts and diversifies ND economy: supporting local businesses and generating state and local taxes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3F07305-D7DD-4347-861B-6FBBF505E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3537" y="2063556"/>
            <a:ext cx="774995" cy="77499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D2ACA65-AC9A-43CE-A85C-5260A6FF1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02615" y="4172490"/>
            <a:ext cx="890903" cy="90600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5581126-3485-48C9-9E45-9425F08792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7855" y="1874400"/>
            <a:ext cx="775627" cy="85450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7518BBD-4D05-4B32-B56C-4D175CB86D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48065" y="4153203"/>
            <a:ext cx="1299917" cy="90600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1844649-8003-42E9-A809-7E156B64A0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47177" y="2003225"/>
            <a:ext cx="890903" cy="839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B11F39-BB85-4F89-8ACA-6BC6D06D708C}"/>
              </a:ext>
            </a:extLst>
          </p:cNvPr>
          <p:cNvSpPr txBox="1"/>
          <p:nvPr/>
        </p:nvSpPr>
        <p:spPr>
          <a:xfrm>
            <a:off x="6423959" y="5150816"/>
            <a:ext cx="2723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2,700 tourism related businesses and organizations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46B0A4-D52D-4013-90D2-2C2A2D5EC522}"/>
              </a:ext>
            </a:extLst>
          </p:cNvPr>
          <p:cNvSpPr txBox="1"/>
          <p:nvPr/>
        </p:nvSpPr>
        <p:spPr>
          <a:xfrm>
            <a:off x="3124937" y="5150816"/>
            <a:ext cx="21062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796E66"/>
                </a:solidFill>
                <a:latin typeface="Arial"/>
              </a:rPr>
              <a:t>4,350,756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hotel room nights sold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65B82-CD87-46F5-B611-C9340E109F27}"/>
              </a:ext>
            </a:extLst>
          </p:cNvPr>
          <p:cNvSpPr txBox="1"/>
          <p:nvPr/>
        </p:nvSpPr>
        <p:spPr>
          <a:xfrm>
            <a:off x="8692617" y="2935233"/>
            <a:ext cx="210620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</a:t>
            </a:r>
            <a:r>
              <a:rPr lang="en-US">
                <a:solidFill>
                  <a:srgbClr val="796E66"/>
                </a:solidFill>
                <a:latin typeface="Arial"/>
              </a:rPr>
              <a:t>35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,000 jobs supported by the industry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3BC4AA-C23E-4A75-AC46-F005E67C8A4D}"/>
              </a:ext>
            </a:extLst>
          </p:cNvPr>
          <p:cNvSpPr txBox="1"/>
          <p:nvPr/>
        </p:nvSpPr>
        <p:spPr>
          <a:xfrm>
            <a:off x="5041525" y="2927845"/>
            <a:ext cx="21062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796E66"/>
                </a:solidFill>
                <a:latin typeface="Arial"/>
              </a:rPr>
              <a:t>887,804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airport arrivals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5F7E0-1B85-416E-B4E3-0EF898C388CC}"/>
              </a:ext>
            </a:extLst>
          </p:cNvPr>
          <p:cNvSpPr txBox="1"/>
          <p:nvPr/>
        </p:nvSpPr>
        <p:spPr>
          <a:xfrm>
            <a:off x="1034564" y="2843219"/>
            <a:ext cx="256805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$237.9 million in estimated state and local tax revenue</a:t>
            </a:r>
          </a:p>
        </p:txBody>
      </p:sp>
    </p:spTree>
    <p:extLst>
      <p:ext uri="{BB962C8B-B14F-4D97-AF65-F5344CB8AC3E}">
        <p14:creationId xmlns:p14="http://schemas.microsoft.com/office/powerpoint/2010/main" val="23258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728CB-54BE-43C1-B0DD-DCF2D2FE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VISITation</a:t>
            </a:r>
            <a:r>
              <a:rPr lang="en-US"/>
              <a:t> and SPENDING in north </a:t>
            </a:r>
            <a:r>
              <a:rPr lang="en-US" err="1"/>
              <a:t>dakota</a:t>
            </a:r>
            <a:endParaRPr lang="en-US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22280F08-9D7B-483C-B13F-20EE2EA82FAE}"/>
              </a:ext>
            </a:extLst>
          </p:cNvPr>
          <p:cNvGraphicFramePr/>
          <p:nvPr/>
        </p:nvGraphicFramePr>
        <p:xfrm>
          <a:off x="976046" y="1654139"/>
          <a:ext cx="10037851" cy="4286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58009E-0E3C-4462-A095-48E4417ACF58}"/>
              </a:ext>
            </a:extLst>
          </p:cNvPr>
          <p:cNvGraphicFramePr/>
          <p:nvPr/>
        </p:nvGraphicFramePr>
        <p:xfrm>
          <a:off x="1166071" y="1702267"/>
          <a:ext cx="10262807" cy="4171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19E95FC-B672-494C-BCFE-4A82E2B02E15}"/>
              </a:ext>
            </a:extLst>
          </p:cNvPr>
          <p:cNvSpPr txBox="1"/>
          <p:nvPr/>
        </p:nvSpPr>
        <p:spPr>
          <a:xfrm rot="16200000">
            <a:off x="-1476288" y="3388217"/>
            <a:ext cx="4286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VISITOR SPENDING IN BILLIONS OF DOLLARS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0D6CA5-1C13-4D6B-8BC5-6B92BECAD89C}"/>
              </a:ext>
            </a:extLst>
          </p:cNvPr>
          <p:cNvSpPr txBox="1"/>
          <p:nvPr/>
        </p:nvSpPr>
        <p:spPr>
          <a:xfrm rot="5400000">
            <a:off x="9829703" y="3403790"/>
            <a:ext cx="3807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VISITORS IN MILLIONS</a:t>
            </a:r>
          </a:p>
        </p:txBody>
      </p:sp>
    </p:spTree>
    <p:extLst>
      <p:ext uri="{BB962C8B-B14F-4D97-AF65-F5344CB8AC3E}">
        <p14:creationId xmlns:p14="http://schemas.microsoft.com/office/powerpoint/2010/main" val="32568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FE75A9-1D1A-417C-8E03-C71A25FACF01}"/>
              </a:ext>
            </a:extLst>
          </p:cNvPr>
          <p:cNvSpPr/>
          <p:nvPr/>
        </p:nvSpPr>
        <p:spPr>
          <a:xfrm>
            <a:off x="7942997" y="5349922"/>
            <a:ext cx="4249003" cy="1508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17E6C2-E177-497C-AF20-B3EC387FE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Verified arrivals</a:t>
            </a:r>
          </a:p>
        </p:txBody>
      </p:sp>
      <p:pic>
        <p:nvPicPr>
          <p:cNvPr id="8" name="Picture 7" descr="Map&#10;&#10;Description automatically generated with medium confidence">
            <a:extLst>
              <a:ext uri="{FF2B5EF4-FFF2-40B4-BE49-F238E27FC236}">
                <a16:creationId xmlns:a16="http://schemas.microsoft.com/office/drawing/2014/main" id="{92066980-808D-4B1D-8F72-CD87F0812B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355" y="1278568"/>
            <a:ext cx="9786575" cy="544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64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2C9DAF31-755D-4DBB-A512-EC84AA501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346866"/>
            <a:ext cx="11774334" cy="575410"/>
          </a:xfrm>
        </p:spPr>
        <p:txBody>
          <a:bodyPr/>
          <a:lstStyle/>
          <a:p>
            <a:r>
              <a:rPr lang="en-US"/>
              <a:t>Visitor Spending Touches Various Sectors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F22AB42-A89B-4830-8673-27D88585A0E0}"/>
              </a:ext>
            </a:extLst>
          </p:cNvPr>
          <p:cNvGraphicFramePr/>
          <p:nvPr/>
        </p:nvGraphicFramePr>
        <p:xfrm>
          <a:off x="997527" y="598822"/>
          <a:ext cx="9910618" cy="6129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A81A8F9-12B9-4FA3-9127-A096ABB9E82C}"/>
              </a:ext>
            </a:extLst>
          </p:cNvPr>
          <p:cNvSpPr txBox="1"/>
          <p:nvPr/>
        </p:nvSpPr>
        <p:spPr>
          <a:xfrm>
            <a:off x="7435273" y="1985818"/>
            <a:ext cx="250171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$384M spending on </a:t>
            </a:r>
            <a:r>
              <a:rPr lang="en-US" sz="1400">
                <a:solidFill>
                  <a:srgbClr val="796E66"/>
                </a:solidFill>
                <a:latin typeface="Arial"/>
              </a:rPr>
              <a:t>Lodging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796E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2B23B-5CA3-4637-BA36-6AAB0C166278}"/>
              </a:ext>
            </a:extLst>
          </p:cNvPr>
          <p:cNvSpPr txBox="1"/>
          <p:nvPr/>
        </p:nvSpPr>
        <p:spPr>
          <a:xfrm>
            <a:off x="8271164" y="4493491"/>
            <a:ext cx="2010428" cy="5432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54"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$767M spending on </a:t>
            </a:r>
            <a:r>
              <a:rPr lang="en-US" sz="1400">
                <a:solidFill>
                  <a:srgbClr val="796E66"/>
                </a:solidFill>
                <a:latin typeface="Arial"/>
              </a:rPr>
              <a:t>Food &amp; Beverages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796E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B59C0E-5832-432F-B1CB-ADF60C4BAA4D}"/>
              </a:ext>
            </a:extLst>
          </p:cNvPr>
          <p:cNvSpPr txBox="1"/>
          <p:nvPr/>
        </p:nvSpPr>
        <p:spPr>
          <a:xfrm>
            <a:off x="1967346" y="5708073"/>
            <a:ext cx="240145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$565M spending on </a:t>
            </a:r>
            <a:r>
              <a:rPr lang="en-US" sz="1400">
                <a:solidFill>
                  <a:srgbClr val="796E66"/>
                </a:solidFill>
                <a:latin typeface="Arial"/>
              </a:rPr>
              <a:t>Retail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796E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387A05-E8ED-4806-B557-22DB9D75AB98}"/>
              </a:ext>
            </a:extLst>
          </p:cNvPr>
          <p:cNvSpPr txBox="1"/>
          <p:nvPr/>
        </p:nvSpPr>
        <p:spPr>
          <a:xfrm>
            <a:off x="1033658" y="4124648"/>
            <a:ext cx="266481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$374M spending on </a:t>
            </a:r>
            <a:r>
              <a:rPr lang="en-US" sz="1400">
                <a:solidFill>
                  <a:srgbClr val="796E66"/>
                </a:solidFill>
                <a:latin typeface="Arial"/>
              </a:rPr>
              <a:t>Recreation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796E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FE94BA-FDCB-4DE4-BD55-F8125ED68ABD}"/>
              </a:ext>
            </a:extLst>
          </p:cNvPr>
          <p:cNvSpPr txBox="1"/>
          <p:nvPr/>
        </p:nvSpPr>
        <p:spPr>
          <a:xfrm>
            <a:off x="1281121" y="2364509"/>
            <a:ext cx="299568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$521M spending on </a:t>
            </a:r>
            <a:r>
              <a:rPr lang="en-US" sz="1400">
                <a:solidFill>
                  <a:srgbClr val="796E66"/>
                </a:solidFill>
                <a:latin typeface="Arial"/>
              </a:rPr>
              <a:t>Transportation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796E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FFE559-C041-470A-B514-685FDC03B7EB}"/>
              </a:ext>
            </a:extLst>
          </p:cNvPr>
          <p:cNvSpPr txBox="1"/>
          <p:nvPr/>
        </p:nvSpPr>
        <p:spPr>
          <a:xfrm>
            <a:off x="4650508" y="3662494"/>
            <a:ext cx="2604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$2.6B Total Spending</a:t>
            </a:r>
          </a:p>
        </p:txBody>
      </p:sp>
    </p:spTree>
    <p:extLst>
      <p:ext uri="{BB962C8B-B14F-4D97-AF65-F5344CB8AC3E}">
        <p14:creationId xmlns:p14="http://schemas.microsoft.com/office/powerpoint/2010/main" val="8696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57030E-2B48-4198-BA46-23F5BE63F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5543"/>
            <a:ext cx="12191999" cy="81259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92F63D-7C4C-46D6-8F7D-9611AF1E5207}"/>
              </a:ext>
            </a:extLst>
          </p:cNvPr>
          <p:cNvSpPr/>
          <p:nvPr/>
        </p:nvSpPr>
        <p:spPr>
          <a:xfrm>
            <a:off x="0" y="5082540"/>
            <a:ext cx="12192000" cy="906780"/>
          </a:xfrm>
          <a:prstGeom prst="rect">
            <a:avLst/>
          </a:prstGeom>
          <a:solidFill>
            <a:schemeClr val="tx1">
              <a:alpha val="7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20CDEBEB-393A-460E-8ABC-71A548F0B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40095"/>
            <a:ext cx="12192000" cy="391233"/>
          </a:xfrm>
        </p:spPr>
        <p:txBody>
          <a:bodyPr>
            <a:normAutofit/>
          </a:bodyPr>
          <a:lstStyle/>
          <a:p>
            <a:r>
              <a:rPr lang="en-US" sz="2000" cap="all" spc="3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Destination Marketing supports workforce and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927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ass, sign&#10;&#10;Description automatically generated">
            <a:extLst>
              <a:ext uri="{FF2B5EF4-FFF2-40B4-BE49-F238E27FC236}">
                <a16:creationId xmlns:a16="http://schemas.microsoft.com/office/drawing/2014/main" id="{39204381-568A-49A4-B338-0D7FCCA40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41" y="458583"/>
            <a:ext cx="6039017" cy="1874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663BA15-6858-4370-9B28-3FA63764D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75" y="2918081"/>
            <a:ext cx="4987583" cy="2493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7C80304-0F7D-43B3-84DA-0E56ECEC3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1" y="458583"/>
            <a:ext cx="4987583" cy="2294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 descr="A bus travels down the street&#10;&#10;Description automatically generated with low confidence">
            <a:extLst>
              <a:ext uri="{FF2B5EF4-FFF2-40B4-BE49-F238E27FC236}">
                <a16:creationId xmlns:a16="http://schemas.microsoft.com/office/drawing/2014/main" id="{78FFD343-B9DF-9DC8-46B4-71187B56C3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82" t="2770" r="122" b="15556"/>
          <a:stretch/>
        </p:blipFill>
        <p:spPr>
          <a:xfrm>
            <a:off x="360229" y="3054494"/>
            <a:ext cx="6049924" cy="2179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3761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ORTH DAKOTA - White Background">
  <a:themeElements>
    <a:clrScheme name="North Dakota Brand Palette">
      <a:dk1>
        <a:srgbClr val="796E66"/>
      </a:dk1>
      <a:lt1>
        <a:sysClr val="window" lastClr="FFFFFF"/>
      </a:lt1>
      <a:dk2>
        <a:srgbClr val="4D4D4F"/>
      </a:dk2>
      <a:lt2>
        <a:srgbClr val="B6B0A2"/>
      </a:lt2>
      <a:accent1>
        <a:srgbClr val="D34727"/>
      </a:accent1>
      <a:accent2>
        <a:srgbClr val="087482"/>
      </a:accent2>
      <a:accent3>
        <a:srgbClr val="FAA21B"/>
      </a:accent3>
      <a:accent4>
        <a:srgbClr val="049FDA"/>
      </a:accent4>
      <a:accent5>
        <a:srgbClr val="709749"/>
      </a:accent5>
      <a:accent6>
        <a:srgbClr val="B3BD35"/>
      </a:accent6>
      <a:hlink>
        <a:srgbClr val="049FDA"/>
      </a:hlink>
      <a:folHlink>
        <a:srgbClr val="A8353A"/>
      </a:folHlink>
    </a:clrScheme>
    <a:fontScheme name="North Dakota Fonts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thDakota2022PowerPointTemplateHarvestOrange.potx" id="{FFDC3351-B760-4377-ABFD-3CF355FC1705}" vid="{555BC3D8-C4A6-41A6-84CD-592388640E7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NORTH DAKOTA">
  <a:themeElements>
    <a:clrScheme name="Custom 2">
      <a:dk1>
        <a:srgbClr val="796E66"/>
      </a:dk1>
      <a:lt1>
        <a:sysClr val="window" lastClr="FFFFFF"/>
      </a:lt1>
      <a:dk2>
        <a:srgbClr val="000000"/>
      </a:dk2>
      <a:lt2>
        <a:srgbClr val="B6B0A2"/>
      </a:lt2>
      <a:accent1>
        <a:srgbClr val="D34727"/>
      </a:accent1>
      <a:accent2>
        <a:srgbClr val="087482"/>
      </a:accent2>
      <a:accent3>
        <a:srgbClr val="FAA21B"/>
      </a:accent3>
      <a:accent4>
        <a:srgbClr val="049FDA"/>
      </a:accent4>
      <a:accent5>
        <a:srgbClr val="709749"/>
      </a:accent5>
      <a:accent6>
        <a:srgbClr val="B3BD35"/>
      </a:accent6>
      <a:hlink>
        <a:srgbClr val="000000"/>
      </a:hlink>
      <a:folHlink>
        <a:srgbClr val="087782"/>
      </a:folHlink>
    </a:clrScheme>
    <a:fontScheme name="MS Fonts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D51629F-309C-4565-BDE3-759687875BC3}" vid="{5BE3F44E-CE85-43D9-ACC8-C0AF88AC55F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23aa5e24-0afb-4e59-9dc3-7000ee915fea">
      <Terms xmlns="http://schemas.microsoft.com/office/infopath/2007/PartnerControls"/>
    </lcf76f155ced4ddcb4097134ff3c332f>
    <ContactName xmlns="23aa5e24-0afb-4e59-9dc3-7000ee915fea" xsi:nil="true"/>
    <Category xmlns="23aa5e24-0afb-4e59-9dc3-7000ee915fea" xsi:nil="true"/>
    <Summary xmlns="23aa5e24-0afb-4e59-9dc3-7000ee915fea" xsi:nil="true"/>
    <TaxCatchAll xmlns="25d83d48-fb20-4537-95a6-325135718581" xsi:nil="true"/>
    <SharedWithUsers xmlns="f45c79ae-7081-48ed-8529-ac83725463f7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DB1F1C29DB8346B6DE5F4AB11A5147" ma:contentTypeVersion="22" ma:contentTypeDescription="Create a new document." ma:contentTypeScope="" ma:versionID="d02029dd020a9c46fa7457608cc25707">
  <xsd:schema xmlns:xsd="http://www.w3.org/2001/XMLSchema" xmlns:xs="http://www.w3.org/2001/XMLSchema" xmlns:p="http://schemas.microsoft.com/office/2006/metadata/properties" xmlns:ns1="http://schemas.microsoft.com/sharepoint/v3" xmlns:ns2="23aa5e24-0afb-4e59-9dc3-7000ee915fea" xmlns:ns3="f45c79ae-7081-48ed-8529-ac83725463f7" xmlns:ns4="25d83d48-fb20-4537-95a6-325135718581" targetNamespace="http://schemas.microsoft.com/office/2006/metadata/properties" ma:root="true" ma:fieldsID="198bc9fc0e769b592eda8b8cb6db0b01" ns1:_="" ns2:_="" ns3:_="" ns4:_="">
    <xsd:import namespace="http://schemas.microsoft.com/sharepoint/v3"/>
    <xsd:import namespace="23aa5e24-0afb-4e59-9dc3-7000ee915fea"/>
    <xsd:import namespace="f45c79ae-7081-48ed-8529-ac83725463f7"/>
    <xsd:import namespace="25d83d48-fb20-4537-95a6-325135718581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Summary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actName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aa5e24-0afb-4e59-9dc3-7000ee915fea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restriction base="dms:Choice">
          <xsd:enumeration value="All-Staff Meetings"/>
          <xsd:enumeration value="ArcGIS Maps"/>
          <xsd:enumeration value="Banners"/>
          <xsd:enumeration value="Cabinet Reports"/>
          <xsd:enumeration value="Committees"/>
          <xsd:enumeration value="Divisions"/>
          <xsd:enumeration value="Fiscal"/>
          <xsd:enumeration value="Goals"/>
          <xsd:enumeration value="Human Resources"/>
          <xsd:enumeration value="Information Technology"/>
          <xsd:enumeration value="Marketing &amp; Communications"/>
          <xsd:enumeration value="Office Forms"/>
          <xsd:enumeration value="Policies"/>
          <xsd:enumeration value="Procedures"/>
          <xsd:enumeration value="Templates"/>
          <xsd:enumeration value="Travel"/>
        </xsd:restriction>
      </xsd:simpleType>
    </xsd:element>
    <xsd:element name="Summary" ma:index="9" nillable="true" ma:displayName="Summary" ma:format="Dropdown" ma:internalName="Summary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ContactName" ma:index="23" nillable="true" ma:displayName="Contact Name" ma:format="Dropdown" ma:internalName="ContactName">
      <xsd:simpleType>
        <xsd:restriction base="dms:Text">
          <xsd:maxLength value="255"/>
        </xsd:restriction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bbe65411-2828-40d8-bdc2-0527504d90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c79ae-7081-48ed-8529-ac83725463f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d83d48-fb20-4537-95a6-325135718581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a4c318be-9be2-49a4-81e6-098915c8ca15}" ma:internalName="TaxCatchAll" ma:showField="CatchAllData" ma:web="f45c79ae-7081-48ed-8529-ac83725463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D231C7-2059-48B8-B0A5-77084E62BE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6E4ACE-13FD-4B46-A2B2-DB24E6E9C37F}">
  <ds:schemaRefs>
    <ds:schemaRef ds:uri="23aa5e24-0afb-4e59-9dc3-7000ee915fea"/>
    <ds:schemaRef ds:uri="25d83d48-fb20-4537-95a6-325135718581"/>
    <ds:schemaRef ds:uri="f45c79ae-7081-48ed-8529-ac83725463f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10558EB-BE1A-4E63-B836-8A869F3A057C}">
  <ds:schemaRefs>
    <ds:schemaRef ds:uri="23aa5e24-0afb-4e59-9dc3-7000ee915fea"/>
    <ds:schemaRef ds:uri="25d83d48-fb20-4537-95a6-325135718581"/>
    <ds:schemaRef ds:uri="f45c79ae-7081-48ed-8529-ac83725463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23</Slides>
  <Notes>8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Office Theme</vt:lpstr>
      <vt:lpstr>1_NORTH DAKOTA - White Background</vt:lpstr>
      <vt:lpstr>1_Office Theme</vt:lpstr>
      <vt:lpstr>2_NORTH DAKOTA</vt:lpstr>
      <vt:lpstr>PowerPoint Presentation</vt:lpstr>
      <vt:lpstr>PowerPoint Presentation</vt:lpstr>
      <vt:lpstr>PowerPoint Presentation</vt:lpstr>
      <vt:lpstr>Tourism impacts and diversifies ND economy: supporting local businesses and generating state and local taxes</vt:lpstr>
      <vt:lpstr>VISITation and SPENDING in north dakota</vt:lpstr>
      <vt:lpstr>Verified arrivals</vt:lpstr>
      <vt:lpstr>Visitor Spending Touches Various Sectors</vt:lpstr>
      <vt:lpstr>Destination Marketing supports workforce and economic development</vt:lpstr>
      <vt:lpstr>PowerPoint Presentation</vt:lpstr>
      <vt:lpstr>PowerPoint Presentation</vt:lpstr>
      <vt:lpstr>Destination Advertising – improves more than visitation</vt:lpstr>
      <vt:lpstr>Advertising impact on north Dakota’s image</vt:lpstr>
      <vt:lpstr>Competitive set image ratings</vt:lpstr>
      <vt:lpstr>Q2 and YTD Performance metrics</vt:lpstr>
      <vt:lpstr>National- regional earned media YTD</vt:lpstr>
      <vt:lpstr>Quarterly Social Media </vt:lpstr>
      <vt:lpstr>quarterly KPI- performance metrics</vt:lpstr>
      <vt:lpstr>Ndtourism.com</vt:lpstr>
      <vt:lpstr>PowerPoint Presentation</vt:lpstr>
      <vt:lpstr>Sales</vt:lpstr>
      <vt:lpstr>The value we provide</vt:lpstr>
      <vt:lpstr> can we help you?</vt:lpstr>
      <vt:lpstr>Find the Good Life in north Dakota 2.0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Coleman, Sara O.</dc:creator>
  <cp:revision>9</cp:revision>
  <dcterms:created xsi:type="dcterms:W3CDTF">2022-08-08T19:58:19Z</dcterms:created>
  <dcterms:modified xsi:type="dcterms:W3CDTF">2022-08-22T21:06:28Z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0x010100E8DB1F1C29DB8346B6DE5F4AB11A5147</vt:lpwstr>
  </property>
  <property fmtid="{D5CDD505-2E9C-101B-9397-08002B2CF9AE}" pid="3" name="MediaServiceImageTags">
    <vt:lpwstr/>
  </property>
</Properties>
</file>