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57" r:id="rId4"/>
    <p:sldId id="258" r:id="rId5"/>
    <p:sldId id="346" r:id="rId6"/>
    <p:sldId id="269" r:id="rId7"/>
    <p:sldId id="291" r:id="rId8"/>
    <p:sldId id="328" r:id="rId9"/>
    <p:sldId id="335" r:id="rId10"/>
    <p:sldId id="369" r:id="rId11"/>
    <p:sldId id="350" r:id="rId12"/>
    <p:sldId id="368" r:id="rId13"/>
    <p:sldId id="349" r:id="rId14"/>
    <p:sldId id="362" r:id="rId15"/>
    <p:sldId id="352" r:id="rId16"/>
    <p:sldId id="348" r:id="rId17"/>
    <p:sldId id="351" r:id="rId18"/>
    <p:sldId id="354" r:id="rId19"/>
    <p:sldId id="341" r:id="rId20"/>
    <p:sldId id="355" r:id="rId21"/>
    <p:sldId id="356" r:id="rId22"/>
    <p:sldId id="353" r:id="rId23"/>
    <p:sldId id="342" r:id="rId24"/>
    <p:sldId id="357" r:id="rId25"/>
    <p:sldId id="371" r:id="rId26"/>
    <p:sldId id="372" r:id="rId27"/>
    <p:sldId id="358" r:id="rId28"/>
    <p:sldId id="363" r:id="rId29"/>
    <p:sldId id="359" r:id="rId30"/>
    <p:sldId id="370" r:id="rId31"/>
    <p:sldId id="337" r:id="rId32"/>
    <p:sldId id="338" r:id="rId33"/>
    <p:sldId id="364" r:id="rId34"/>
    <p:sldId id="365" r:id="rId35"/>
    <p:sldId id="366" r:id="rId36"/>
    <p:sldId id="367" r:id="rId37"/>
    <p:sldId id="345"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C8A"/>
    <a:srgbClr val="285BC2"/>
    <a:srgbClr val="224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5" d="100"/>
          <a:sy n="75"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5902" tIns="47951" rIns="95902" bIns="47951" rtlCol="0"/>
          <a:lstStyle>
            <a:lvl1pPr algn="l">
              <a:defRPr sz="1300"/>
            </a:lvl1pPr>
          </a:lstStyle>
          <a:p>
            <a:endParaRPr lang="en-US"/>
          </a:p>
        </p:txBody>
      </p:sp>
      <p:sp>
        <p:nvSpPr>
          <p:cNvPr id="3" name="Date Placeholder 2"/>
          <p:cNvSpPr>
            <a:spLocks noGrp="1"/>
          </p:cNvSpPr>
          <p:nvPr>
            <p:ph type="dt" sz="quarter" idx="1"/>
          </p:nvPr>
        </p:nvSpPr>
        <p:spPr>
          <a:xfrm>
            <a:off x="4143588" y="0"/>
            <a:ext cx="3169921" cy="480060"/>
          </a:xfrm>
          <a:prstGeom prst="rect">
            <a:avLst/>
          </a:prstGeom>
        </p:spPr>
        <p:txBody>
          <a:bodyPr vert="horz" lIns="95902" tIns="47951" rIns="95902" bIns="47951" rtlCol="0"/>
          <a:lstStyle>
            <a:lvl1pPr algn="r">
              <a:defRPr sz="1300"/>
            </a:lvl1pPr>
          </a:lstStyle>
          <a:p>
            <a:fld id="{C2BC6A3F-2AA8-4185-B5BC-7B99815D6FBD}" type="datetimeFigureOut">
              <a:rPr lang="en-US" smtClean="0"/>
              <a:t>2/17/2022</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5902" tIns="47951" rIns="95902" bIns="47951"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5902" tIns="47951" rIns="95902" bIns="47951" rtlCol="0" anchor="b"/>
          <a:lstStyle>
            <a:lvl1pPr algn="r">
              <a:defRPr sz="1300"/>
            </a:lvl1pPr>
          </a:lstStyle>
          <a:p>
            <a:fld id="{C5702A62-9986-449D-8630-02BD20194F2A}" type="slidenum">
              <a:rPr lang="en-US" smtClean="0"/>
              <a:t>‹#›</a:t>
            </a:fld>
            <a:endParaRPr lang="en-US"/>
          </a:p>
        </p:txBody>
      </p:sp>
    </p:spTree>
    <p:extLst>
      <p:ext uri="{BB962C8B-B14F-4D97-AF65-F5344CB8AC3E}">
        <p14:creationId xmlns:p14="http://schemas.microsoft.com/office/powerpoint/2010/main" val="218597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7"/>
          </a:xfrm>
          <a:prstGeom prst="rect">
            <a:avLst/>
          </a:prstGeom>
        </p:spPr>
        <p:txBody>
          <a:bodyPr vert="horz" lIns="95902" tIns="47951" rIns="95902" bIns="47951" rtlCol="0"/>
          <a:lstStyle>
            <a:lvl1pPr algn="l">
              <a:defRPr sz="1300"/>
            </a:lvl1pPr>
          </a:lstStyle>
          <a:p>
            <a:endParaRPr lang="en-US" dirty="0"/>
          </a:p>
        </p:txBody>
      </p:sp>
      <p:sp>
        <p:nvSpPr>
          <p:cNvPr id="3" name="Date Placeholder 2"/>
          <p:cNvSpPr>
            <a:spLocks noGrp="1"/>
          </p:cNvSpPr>
          <p:nvPr>
            <p:ph type="dt" idx="1"/>
          </p:nvPr>
        </p:nvSpPr>
        <p:spPr>
          <a:xfrm>
            <a:off x="4143588" y="0"/>
            <a:ext cx="3169921" cy="481727"/>
          </a:xfrm>
          <a:prstGeom prst="rect">
            <a:avLst/>
          </a:prstGeom>
        </p:spPr>
        <p:txBody>
          <a:bodyPr vert="horz" lIns="95902" tIns="47951" rIns="95902" bIns="47951" rtlCol="0"/>
          <a:lstStyle>
            <a:lvl1pPr algn="r">
              <a:defRPr sz="1300"/>
            </a:lvl1pPr>
          </a:lstStyle>
          <a:p>
            <a:fld id="{F5AA6003-0A60-4EEF-8265-2AD7154B2272}" type="datetimeFigureOut">
              <a:rPr lang="en-US" smtClean="0"/>
              <a:t>2/17/2022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902" tIns="47951" rIns="95902" bIns="47951" rtlCol="0" anchor="ctr"/>
          <a:lstStyle/>
          <a:p>
            <a:endParaRPr lang="en-US" dirty="0"/>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5902" tIns="47951" rIns="95902" bIns="479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1726"/>
          </a:xfrm>
          <a:prstGeom prst="rect">
            <a:avLst/>
          </a:prstGeom>
        </p:spPr>
        <p:txBody>
          <a:bodyPr vert="horz" lIns="95902" tIns="47951" rIns="95902" bIns="4795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1" cy="481726"/>
          </a:xfrm>
          <a:prstGeom prst="rect">
            <a:avLst/>
          </a:prstGeom>
        </p:spPr>
        <p:txBody>
          <a:bodyPr vert="horz" lIns="95902" tIns="47951" rIns="95902" bIns="47951" rtlCol="0" anchor="b"/>
          <a:lstStyle>
            <a:lvl1pPr algn="r">
              <a:defRPr sz="1300"/>
            </a:lvl1pPr>
          </a:lstStyle>
          <a:p>
            <a:fld id="{5A377679-BC04-43C6-85FF-8673A47D5270}" type="slidenum">
              <a:rPr lang="en-US" smtClean="0"/>
              <a:t>‹#›</a:t>
            </a:fld>
            <a:endParaRPr lang="en-US" dirty="0"/>
          </a:p>
        </p:txBody>
      </p:sp>
    </p:spTree>
    <p:extLst>
      <p:ext uri="{BB962C8B-B14F-4D97-AF65-F5344CB8AC3E}">
        <p14:creationId xmlns:p14="http://schemas.microsoft.com/office/powerpoint/2010/main" val="19697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56BD-88DA-44E7-8695-D89A31C3D3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08FED-8CF2-4204-84F0-B7115656E6ED}"/>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7979F693-3D99-4D1E-BD83-4E0C5DB14A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9ED186-FDD9-48E6-B122-4B046E085D21}"/>
              </a:ext>
            </a:extLst>
          </p:cNvPr>
          <p:cNvSpPr>
            <a:spLocks noGrp="1"/>
          </p:cNvSpPr>
          <p:nvPr>
            <p:ph type="sldNum" sz="quarter" idx="12"/>
          </p:nvPr>
        </p:nvSpPr>
        <p:spPr/>
        <p:txBody>
          <a:bodyPr/>
          <a:lstStyle/>
          <a:p>
            <a:fld id="{C5B3A242-6F16-4A86-9C67-84C141014F29}" type="slidenum">
              <a:rPr lang="en-US" smtClean="0"/>
              <a:t>‹#›</a:t>
            </a:fld>
            <a:endParaRPr lang="en-US" dirty="0"/>
          </a:p>
        </p:txBody>
      </p:sp>
      <p:pic>
        <p:nvPicPr>
          <p:cNvPr id="9" name="Picture 8"/>
          <p:cNvPicPr/>
          <p:nvPr userDrawn="1"/>
        </p:nvPicPr>
        <p:blipFill rotWithShape="1">
          <a:blip r:embed="rId2">
            <a:extLst>
              <a:ext uri="{28A0092B-C50C-407E-A947-70E740481C1C}">
                <a14:useLocalDpi xmlns:a14="http://schemas.microsoft.com/office/drawing/2010/main" val="0"/>
              </a:ext>
            </a:extLst>
          </a:blip>
          <a:srcRect l="609" t="1231" r="1961" b="44982"/>
          <a:stretch/>
        </p:blipFill>
        <p:spPr bwMode="auto">
          <a:xfrm>
            <a:off x="0" y="0"/>
            <a:ext cx="12192000" cy="6762750"/>
          </a:xfrm>
          <a:prstGeom prst="rect">
            <a:avLst/>
          </a:prstGeom>
          <a:noFill/>
          <a:ln>
            <a:noFill/>
          </a:ln>
        </p:spPr>
      </p:pic>
      <p:pic>
        <p:nvPicPr>
          <p:cNvPr id="1026" name="Picture 2" descr="C:\Users\mbrace\Downloads\NDBeLenglarge_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20198" y="6075701"/>
            <a:ext cx="2770559" cy="54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9EE-1E46-469D-A280-15CCE0E5D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37C26-A98F-480E-9200-35BECB98D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384E3-1E7C-4CD2-9391-19EE14E367FE}"/>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14A1461A-DCDD-4C5C-9018-69DED89EC5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774FE-AA35-40A1-99CB-9E2D9F6C42CD}"/>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28238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38685-0DD0-467F-A41E-6FAE0D643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6C01FE-839E-4CA9-AC7A-118AE795E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0555-D4D1-46C0-A39E-0A35E6CBCCA2}"/>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AD4A59E2-B4FF-41EC-9B9C-B907665973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15212E-D63D-4DB6-92BD-AC0AAD369319}"/>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419988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56BD-88DA-44E7-8695-D89A31C3D3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08FED-8CF2-4204-84F0-B7115656E6ED}"/>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979F693-3D99-4D1E-BD83-4E0C5DB14AF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29ED186-FDD9-48E6-B122-4B046E085D21}"/>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p:nvPr userDrawn="1"/>
        </p:nvPicPr>
        <p:blipFill rotWithShape="1">
          <a:blip r:embed="rId2">
            <a:extLst>
              <a:ext uri="{28A0092B-C50C-407E-A947-70E740481C1C}">
                <a14:useLocalDpi xmlns:a14="http://schemas.microsoft.com/office/drawing/2010/main" val="0"/>
              </a:ext>
            </a:extLst>
          </a:blip>
          <a:srcRect l="609" t="1231" r="1961" b="44982"/>
          <a:stretch/>
        </p:blipFill>
        <p:spPr bwMode="auto">
          <a:xfrm>
            <a:off x="0" y="0"/>
            <a:ext cx="12192000" cy="6762750"/>
          </a:xfrm>
          <a:prstGeom prst="rect">
            <a:avLst/>
          </a:prstGeom>
          <a:noFill/>
          <a:ln>
            <a:noFill/>
          </a:ln>
        </p:spPr>
      </p:pic>
      <p:pic>
        <p:nvPicPr>
          <p:cNvPr id="1026" name="Picture 2" descr="C:\Users\mbrace\Downloads\NDBeLenglarge_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20198" y="6075701"/>
            <a:ext cx="2770559" cy="54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9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7C07-D4FA-49F9-B6C4-2A9EF62ED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19B2A-FDB6-4665-A749-D7DEFEE9C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656B4-90DB-45D4-BC77-12FC9E2E59A7}"/>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2BF0DED-930A-4F1E-9233-08DEB898F87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B7660C8-55EE-4A17-BBBD-F474D09514C0}"/>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052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6260-3B24-4A53-9C62-F51C7D9D6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D761F-CA14-4789-9A9A-7ACD9E09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E84AB-CFC7-46E6-A7C4-85B8E510B94E}"/>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376A310-0D89-45B5-BD00-C78D0CCED14A}"/>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83EC01B-3523-4013-951F-5EAE1FD05FA9}"/>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46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DAB4-5EB0-4BAF-AF28-36709C4D0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A630C-3C78-4711-9EEF-C3ADF65E1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B3E3C-601D-49F6-9A67-36623A4CD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D8E0E2-AD6C-43ED-AAC5-E578DF6F7C14}"/>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2E484CDD-736D-46E5-8A74-CB24ADE55F4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939D6EA-91D8-405F-8D39-20CF1C9174CD}"/>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258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88FC-F170-4252-A331-45A16B89A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A2D6B-4B8D-4E84-B652-AFAF16D64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FF9BB9-7493-48D4-8B16-B7E3FEDD1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38D09-21C5-4A0A-92A4-46EF472D4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C5D6A-C97C-40DC-AAC4-1081DAE94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CC2-B8C1-4A14-9BF4-3A7BD0B7F39E}"/>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EBA99E9-3272-464B-86CC-6D5BA08FF300}"/>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5044C61B-8CF0-4291-AB0E-3F2D22F250D4}"/>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287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2578-7126-493B-A5B1-99AD668C50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297B0-7046-4EF2-8454-45E507BCA3E6}"/>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8D1AA7DA-D70C-47F6-8EE4-8B5A4D80C27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C24D8E36-EE0E-4923-B63F-86B3D63960DC}"/>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689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F2F6C-9A2C-4F5D-ADFD-935B3E279790}"/>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CFE5644-FD83-404D-9E40-F75CE693463C}"/>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74FDB93-FAB1-4139-84F9-2A126E2FE4BA}"/>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4665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FDFA-04D7-4E38-8071-024AB2124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27ECF-C988-4AD6-AE2D-09EAD85D9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EAA48-957A-4CF8-9DED-3204BA01B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90173-E4A5-4012-AA42-4D447B6ADACF}"/>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44342ED-491D-4CFC-8C6E-29DD09773470}"/>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41B862D-BECD-4D37-892B-195D4DD4ED98}"/>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46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7C07-D4FA-49F9-B6C4-2A9EF62ED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19B2A-FDB6-4665-A749-D7DEFEE9C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656B4-90DB-45D4-BC77-12FC9E2E59A7}"/>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C2BF0DED-930A-4F1E-9233-08DEB898F8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7660C8-55EE-4A17-BBBD-F474D09514C0}"/>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3318892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6ACD-412F-47F6-B1C9-885C56296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7C5E5-5BB2-47DE-B1CC-E2880559D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673313-4085-4AB6-8DDF-5996B197E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1981E-5D56-4A52-992A-93EADECA8DA6}"/>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02724E83-9724-4E99-BD40-B13E208C56C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3990B784-D0BC-41AA-90D6-988CD1C7CB63}"/>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21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9EE-1E46-469D-A280-15CCE0E5D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37C26-A98F-480E-9200-35BECB98D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384E3-1E7C-4CD2-9391-19EE14E367FE}"/>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4A1461A-DCDD-4C5C-9018-69DED89EC58A}"/>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43774FE-AA35-40A1-99CB-9E2D9F6C42CD}"/>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1502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38685-0DD0-467F-A41E-6FAE0D643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6C01FE-839E-4CA9-AC7A-118AE795E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0555-D4D1-46C0-A39E-0A35E6CBCCA2}"/>
              </a:ext>
            </a:extLst>
          </p:cNvPr>
          <p:cNvSpPr>
            <a:spLocks noGrp="1"/>
          </p:cNvSpPr>
          <p:nvPr>
            <p:ph type="dt" sz="half" idx="10"/>
          </p:nvPr>
        </p:nvSpPr>
        <p:spPr/>
        <p:txBody>
          <a:body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D4A59E2-B4FF-41EC-9B9C-B9076659734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115212E-D63D-4DB6-92BD-AC0AAD369319}"/>
              </a:ext>
            </a:extLst>
          </p:cNvPr>
          <p:cNvSpPr>
            <a:spLocks noGrp="1"/>
          </p:cNvSpPr>
          <p:nvPr>
            <p:ph type="sldNum" sz="quarter" idx="12"/>
          </p:nvPr>
        </p:nvSpPr>
        <p:spPr/>
        <p:txBody>
          <a:body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691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6260-3B24-4A53-9C62-F51C7D9D6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D761F-CA14-4789-9A9A-7ACD9E09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E84AB-CFC7-46E6-A7C4-85B8E510B94E}"/>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2376A310-0D89-45B5-BD00-C78D0CCED1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3EC01B-3523-4013-951F-5EAE1FD05FA9}"/>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38001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DAB4-5EB0-4BAF-AF28-36709C4D0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A630C-3C78-4711-9EEF-C3ADF65E1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B3E3C-601D-49F6-9A67-36623A4CD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D8E0E2-AD6C-43ED-AAC5-E578DF6F7C14}"/>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6" name="Footer Placeholder 5">
            <a:extLst>
              <a:ext uri="{FF2B5EF4-FFF2-40B4-BE49-F238E27FC236}">
                <a16:creationId xmlns:a16="http://schemas.microsoft.com/office/drawing/2014/main" id="{2E484CDD-736D-46E5-8A74-CB24ADE55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39D6EA-91D8-405F-8D39-20CF1C9174CD}"/>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36633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88FC-F170-4252-A331-45A16B89A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A2D6B-4B8D-4E84-B652-AFAF16D64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FF9BB9-7493-48D4-8B16-B7E3FEDD1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38D09-21C5-4A0A-92A4-46EF472D4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C5D6A-C97C-40DC-AAC4-1081DAE94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CC2-B8C1-4A14-9BF4-3A7BD0B7F39E}"/>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8" name="Footer Placeholder 7">
            <a:extLst>
              <a:ext uri="{FF2B5EF4-FFF2-40B4-BE49-F238E27FC236}">
                <a16:creationId xmlns:a16="http://schemas.microsoft.com/office/drawing/2014/main" id="{CEBA99E9-3272-464B-86CC-6D5BA08FF3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44C61B-8CF0-4291-AB0E-3F2D22F250D4}"/>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76417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2578-7126-493B-A5B1-99AD668C50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297B0-7046-4EF2-8454-45E507BCA3E6}"/>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4" name="Footer Placeholder 3">
            <a:extLst>
              <a:ext uri="{FF2B5EF4-FFF2-40B4-BE49-F238E27FC236}">
                <a16:creationId xmlns:a16="http://schemas.microsoft.com/office/drawing/2014/main" id="{8D1AA7DA-D70C-47F6-8EE4-8B5A4D80C2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4D8E36-EE0E-4923-B63F-86B3D63960DC}"/>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95971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F2F6C-9A2C-4F5D-ADFD-935B3E279790}"/>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3" name="Footer Placeholder 2">
            <a:extLst>
              <a:ext uri="{FF2B5EF4-FFF2-40B4-BE49-F238E27FC236}">
                <a16:creationId xmlns:a16="http://schemas.microsoft.com/office/drawing/2014/main" id="{CCFE5644-FD83-404D-9E40-F75CE69346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4FDB93-FAB1-4139-84F9-2A126E2FE4BA}"/>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43564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FDFA-04D7-4E38-8071-024AB2124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27ECF-C988-4AD6-AE2D-09EAD85D9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EAA48-957A-4CF8-9DED-3204BA01B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90173-E4A5-4012-AA42-4D447B6ADACF}"/>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6" name="Footer Placeholder 5">
            <a:extLst>
              <a:ext uri="{FF2B5EF4-FFF2-40B4-BE49-F238E27FC236}">
                <a16:creationId xmlns:a16="http://schemas.microsoft.com/office/drawing/2014/main" id="{B44342ED-491D-4CFC-8C6E-29DD097734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1B862D-BECD-4D37-892B-195D4DD4ED98}"/>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256424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6ACD-412F-47F6-B1C9-885C56296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7C5E5-5BB2-47DE-B1CC-E2880559D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673313-4085-4AB6-8DDF-5996B197E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1981E-5D56-4A52-992A-93EADECA8DA6}"/>
              </a:ext>
            </a:extLst>
          </p:cNvPr>
          <p:cNvSpPr>
            <a:spLocks noGrp="1"/>
          </p:cNvSpPr>
          <p:nvPr>
            <p:ph type="dt" sz="half" idx="10"/>
          </p:nvPr>
        </p:nvSpPr>
        <p:spPr/>
        <p:txBody>
          <a:bodyPr/>
          <a:lstStyle/>
          <a:p>
            <a:fld id="{54EB2014-A4BE-4AEC-9AFB-C9E462B87611}" type="datetimeFigureOut">
              <a:rPr lang="en-US" smtClean="0"/>
              <a:t>2/17/2022</a:t>
            </a:fld>
            <a:endParaRPr lang="en-US" dirty="0"/>
          </a:p>
        </p:txBody>
      </p:sp>
      <p:sp>
        <p:nvSpPr>
          <p:cNvPr id="6" name="Footer Placeholder 5">
            <a:extLst>
              <a:ext uri="{FF2B5EF4-FFF2-40B4-BE49-F238E27FC236}">
                <a16:creationId xmlns:a16="http://schemas.microsoft.com/office/drawing/2014/main" id="{02724E83-9724-4E99-BD40-B13E208C56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90B784-D0BC-41AA-90D6-988CD1C7CB63}"/>
              </a:ext>
            </a:extLst>
          </p:cNvPr>
          <p:cNvSpPr>
            <a:spLocks noGrp="1"/>
          </p:cNvSpPr>
          <p:nvPr>
            <p:ph type="sldNum" sz="quarter" idx="12"/>
          </p:nvPr>
        </p:nvSpPr>
        <p:spPr/>
        <p:txBody>
          <a:bodyPr/>
          <a:lstStyle/>
          <a:p>
            <a:fld id="{C5B3A242-6F16-4A86-9C67-84C141014F29}" type="slidenum">
              <a:rPr lang="en-US" smtClean="0"/>
              <a:t>‹#›</a:t>
            </a:fld>
            <a:endParaRPr lang="en-US" dirty="0"/>
          </a:p>
        </p:txBody>
      </p:sp>
    </p:spTree>
    <p:extLst>
      <p:ext uri="{BB962C8B-B14F-4D97-AF65-F5344CB8AC3E}">
        <p14:creationId xmlns:p14="http://schemas.microsoft.com/office/powerpoint/2010/main" val="16346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BA8FD-9A81-4512-AB82-A32FE87E5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95920-4D1C-465A-8DDD-1363605AC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57BD5-0143-44FE-9513-5A27A81B8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B2014-A4BE-4AEC-9AFB-C9E462B87611}" type="datetimeFigureOut">
              <a:rPr lang="en-US" smtClean="0"/>
              <a:t>2/17/2022</a:t>
            </a:fld>
            <a:endParaRPr lang="en-US" dirty="0"/>
          </a:p>
        </p:txBody>
      </p:sp>
      <p:sp>
        <p:nvSpPr>
          <p:cNvPr id="5" name="Footer Placeholder 4">
            <a:extLst>
              <a:ext uri="{FF2B5EF4-FFF2-40B4-BE49-F238E27FC236}">
                <a16:creationId xmlns:a16="http://schemas.microsoft.com/office/drawing/2014/main" id="{2502F3C4-F25F-45FA-A6AE-90689C09B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6E9646-7F68-4CFD-B960-CC6736FBA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A242-6F16-4A86-9C67-84C141014F29}" type="slidenum">
              <a:rPr lang="en-US" smtClean="0"/>
              <a:t>‹#›</a:t>
            </a:fld>
            <a:endParaRPr lang="en-US" dirty="0"/>
          </a:p>
        </p:txBody>
      </p:sp>
    </p:spTree>
    <p:extLst>
      <p:ext uri="{BB962C8B-B14F-4D97-AF65-F5344CB8AC3E}">
        <p14:creationId xmlns:p14="http://schemas.microsoft.com/office/powerpoint/2010/main" val="297376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BA8FD-9A81-4512-AB82-A32FE87E5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95920-4D1C-465A-8DDD-1363605AC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57BD5-0143-44FE-9513-5A27A81B8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B2014-A4BE-4AEC-9AFB-C9E462B87611}" type="datetimeFigureOut">
              <a:rPr lang="en-US" smtClean="0">
                <a:solidFill>
                  <a:prstClr val="black">
                    <a:tint val="75000"/>
                  </a:prstClr>
                </a:solidFill>
              </a:rPr>
              <a:pPr/>
              <a:t>2/17/2022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502F3C4-F25F-45FA-A6AE-90689C09B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96E9646-7F68-4CFD-B960-CC6736FBA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A242-6F16-4A86-9C67-84C141014F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152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N:NDDOC03dataChartsSAIPEState%20of%20North%20Dakota.png"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N:NDDOC03dataChartsUnemploymentState%20of%20North%20Dakota.png"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N:NDDOC03dataChartsAverage%20Earnings%20Per%20JobState%20of%20North%20Dakota.png"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N:NDDOC03dataChartsSingle%20Family%20PermitsState%20of%20North%20Dakota.png"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91440" y="104502"/>
            <a:ext cx="8684570" cy="665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buClr>
                <a:schemeClr val="bg1"/>
              </a:buClr>
              <a:buSzPct val="75000"/>
              <a:buFont typeface="Wingdings" pitchFamily="2" charset="2"/>
              <a:buNone/>
            </a:pPr>
            <a:r>
              <a:rPr lang="en-US" sz="4200" b="1" dirty="0">
                <a:solidFill>
                  <a:schemeClr val="tx2"/>
                </a:solidFill>
                <a:latin typeface="Arial" charset="0"/>
              </a:rPr>
              <a:t>2020-2024 State of North Dakota</a:t>
            </a:r>
          </a:p>
          <a:p>
            <a:pPr marL="342900" indent="-342900" algn="ctr">
              <a:spcBef>
                <a:spcPct val="20000"/>
              </a:spcBef>
              <a:buClr>
                <a:schemeClr val="bg1"/>
              </a:buClr>
              <a:buSzPct val="75000"/>
              <a:buFont typeface="Wingdings" pitchFamily="2" charset="2"/>
              <a:buNone/>
            </a:pPr>
            <a:r>
              <a:rPr lang="en-US" sz="4400" b="1" dirty="0">
                <a:solidFill>
                  <a:schemeClr val="tx2"/>
                </a:solidFill>
                <a:latin typeface="Arial" charset="0"/>
              </a:rPr>
              <a:t>Consolidated Plan</a:t>
            </a:r>
          </a:p>
          <a:p>
            <a:pPr marL="342900" indent="-342900" algn="ctr">
              <a:spcBef>
                <a:spcPct val="20000"/>
              </a:spcBef>
              <a:buClr>
                <a:schemeClr val="bg1"/>
              </a:buClr>
              <a:buSzPct val="75000"/>
              <a:buFont typeface="Wingdings" pitchFamily="2" charset="2"/>
              <a:buNone/>
            </a:pPr>
            <a:r>
              <a:rPr lang="en-US" sz="3200" b="1" dirty="0">
                <a:solidFill>
                  <a:schemeClr val="bg1"/>
                </a:solidFill>
                <a:latin typeface="Arial" charset="0"/>
              </a:rPr>
              <a:t>Sponsored by </a:t>
            </a:r>
          </a:p>
          <a:p>
            <a:pPr marL="342900" indent="-342900" algn="ctr">
              <a:spcBef>
                <a:spcPct val="20000"/>
              </a:spcBef>
              <a:buClr>
                <a:schemeClr val="bg1"/>
              </a:buClr>
              <a:buSzPct val="75000"/>
              <a:buFont typeface="Wingdings" pitchFamily="2" charset="2"/>
              <a:buNone/>
            </a:pPr>
            <a:r>
              <a:rPr lang="en-US" sz="3200" b="1" dirty="0">
                <a:solidFill>
                  <a:schemeClr val="bg1"/>
                </a:solidFill>
                <a:latin typeface="Arial" charset="0"/>
              </a:rPr>
              <a:t>North Dakota Department of Commerce</a:t>
            </a:r>
          </a:p>
          <a:p>
            <a:pPr marL="800100" lvl="1" indent="-342900" algn="ctr">
              <a:spcBef>
                <a:spcPct val="20000"/>
              </a:spcBef>
              <a:buClr>
                <a:schemeClr val="bg1"/>
              </a:buClr>
              <a:buSzPct val="75000"/>
              <a:buFont typeface="Wingdings" pitchFamily="2" charset="2"/>
              <a:buNone/>
            </a:pPr>
            <a:endParaRPr lang="en-US" sz="1200" b="1" dirty="0">
              <a:solidFill>
                <a:srgbClr val="A50021"/>
              </a:solidFill>
              <a:latin typeface="Arial" charset="0"/>
            </a:endParaRPr>
          </a:p>
          <a:p>
            <a:pPr marL="800100" lvl="1" indent="-342900" algn="ctr">
              <a:spcBef>
                <a:spcPct val="20000"/>
              </a:spcBef>
              <a:buClr>
                <a:schemeClr val="bg1"/>
              </a:buClr>
              <a:buSzPct val="75000"/>
              <a:buFont typeface="Wingdings" pitchFamily="2" charset="2"/>
              <a:buNone/>
            </a:pPr>
            <a:r>
              <a:rPr lang="en-US" sz="3200" b="1" dirty="0">
                <a:solidFill>
                  <a:schemeClr val="tx2"/>
                </a:solidFill>
                <a:latin typeface="Arial" charset="0"/>
              </a:rPr>
              <a:t>Welcome to the </a:t>
            </a:r>
          </a:p>
          <a:p>
            <a:pPr marL="800100" lvl="1" indent="-342900" algn="ctr">
              <a:spcBef>
                <a:spcPct val="20000"/>
              </a:spcBef>
              <a:buClr>
                <a:schemeClr val="bg1"/>
              </a:buClr>
              <a:buSzPct val="75000"/>
              <a:buFont typeface="Wingdings" pitchFamily="2" charset="2"/>
              <a:buNone/>
            </a:pPr>
            <a:r>
              <a:rPr lang="en-US" sz="3200" b="1" dirty="0">
                <a:solidFill>
                  <a:schemeClr val="tx2"/>
                </a:solidFill>
                <a:latin typeface="Arial" charset="0"/>
              </a:rPr>
              <a:t>Public Review Meeting!</a:t>
            </a:r>
          </a:p>
          <a:p>
            <a:pPr marL="800100" lvl="1" indent="-342900" algn="ctr">
              <a:spcBef>
                <a:spcPct val="20000"/>
              </a:spcBef>
              <a:buClr>
                <a:schemeClr val="bg1"/>
              </a:buClr>
              <a:buSzPct val="75000"/>
              <a:buFont typeface="Wingdings" pitchFamily="2" charset="2"/>
              <a:buNone/>
            </a:pPr>
            <a:endParaRPr lang="en-US" sz="3200" b="1" dirty="0">
              <a:solidFill>
                <a:schemeClr val="tx2"/>
              </a:solidFill>
              <a:latin typeface="Arial" charset="0"/>
            </a:endParaRPr>
          </a:p>
          <a:p>
            <a:pPr marL="800100" lvl="1" indent="-342900" algn="ctr">
              <a:spcBef>
                <a:spcPct val="20000"/>
              </a:spcBef>
              <a:buClr>
                <a:schemeClr val="bg1"/>
              </a:buClr>
              <a:buSzPct val="75000"/>
              <a:buFont typeface="Wingdings" pitchFamily="2" charset="2"/>
              <a:buNone/>
            </a:pPr>
            <a:r>
              <a:rPr lang="en-US" sz="3200" b="1" dirty="0">
                <a:solidFill>
                  <a:schemeClr val="tx2"/>
                </a:solidFill>
                <a:latin typeface="Arial" charset="0"/>
              </a:rPr>
              <a:t>April 21, 2020</a:t>
            </a:r>
          </a:p>
        </p:txBody>
      </p:sp>
    </p:spTree>
    <p:extLst>
      <p:ext uri="{BB962C8B-B14F-4D97-AF65-F5344CB8AC3E}">
        <p14:creationId xmlns:p14="http://schemas.microsoft.com/office/powerpoint/2010/main" val="14104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r>
              <a:rPr kumimoji="0" lang="en-US" altLang="en-US" sz="4800" b="1" i="0" u="none" strike="noStrike" kern="1200" cap="none" spc="0" normalizeH="0" baseline="0" noProof="0" dirty="0">
                <a:ln>
                  <a:noFill/>
                </a:ln>
                <a:solidFill>
                  <a:srgbClr val="44546A"/>
                </a:solidFill>
                <a:effectLst/>
                <a:uLnTx/>
                <a:uFillTx/>
                <a:latin typeface="Arial" charset="0"/>
                <a:ea typeface="+mn-ea"/>
                <a:cs typeface="+mn-cs"/>
              </a:rPr>
              <a:t>Homelessness</a:t>
            </a: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altLang="en-US" sz="4800" b="1" i="0" u="none" strike="noStrike" kern="1200" cap="none" spc="0" normalizeH="0" baseline="0" noProof="0" dirty="0">
              <a:ln>
                <a:noFill/>
              </a:ln>
              <a:solidFill>
                <a:srgbClr val="4472C4">
                  <a:lumMod val="60000"/>
                  <a:lumOff val="40000"/>
                </a:srgbClr>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3000" b="1" i="0"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8784593"/>
              </p:ext>
            </p:extLst>
          </p:nvPr>
        </p:nvGraphicFramePr>
        <p:xfrm>
          <a:off x="741537" y="2200588"/>
          <a:ext cx="7504808" cy="1816871"/>
        </p:xfrm>
        <a:graphic>
          <a:graphicData uri="http://schemas.openxmlformats.org/drawingml/2006/table">
            <a:tbl>
              <a:tblPr/>
              <a:tblGrid>
                <a:gridCol w="1948889">
                  <a:extLst>
                    <a:ext uri="{9D8B030D-6E8A-4147-A177-3AD203B41FA5}">
                      <a16:colId xmlns:a16="http://schemas.microsoft.com/office/drawing/2014/main" val="20000"/>
                    </a:ext>
                  </a:extLst>
                </a:gridCol>
                <a:gridCol w="925519">
                  <a:extLst>
                    <a:ext uri="{9D8B030D-6E8A-4147-A177-3AD203B41FA5}">
                      <a16:colId xmlns:a16="http://schemas.microsoft.com/office/drawing/2014/main" val="20001"/>
                    </a:ext>
                  </a:extLst>
                </a:gridCol>
                <a:gridCol w="925519">
                  <a:extLst>
                    <a:ext uri="{9D8B030D-6E8A-4147-A177-3AD203B41FA5}">
                      <a16:colId xmlns:a16="http://schemas.microsoft.com/office/drawing/2014/main" val="20002"/>
                    </a:ext>
                  </a:extLst>
                </a:gridCol>
                <a:gridCol w="925519">
                  <a:extLst>
                    <a:ext uri="{9D8B030D-6E8A-4147-A177-3AD203B41FA5}">
                      <a16:colId xmlns:a16="http://schemas.microsoft.com/office/drawing/2014/main" val="20003"/>
                    </a:ext>
                  </a:extLst>
                </a:gridCol>
                <a:gridCol w="925519">
                  <a:extLst>
                    <a:ext uri="{9D8B030D-6E8A-4147-A177-3AD203B41FA5}">
                      <a16:colId xmlns:a16="http://schemas.microsoft.com/office/drawing/2014/main" val="20004"/>
                    </a:ext>
                  </a:extLst>
                </a:gridCol>
                <a:gridCol w="925519">
                  <a:extLst>
                    <a:ext uri="{9D8B030D-6E8A-4147-A177-3AD203B41FA5}">
                      <a16:colId xmlns:a16="http://schemas.microsoft.com/office/drawing/2014/main" val="20005"/>
                    </a:ext>
                  </a:extLst>
                </a:gridCol>
                <a:gridCol w="928324">
                  <a:extLst>
                    <a:ext uri="{9D8B030D-6E8A-4147-A177-3AD203B41FA5}">
                      <a16:colId xmlns:a16="http://schemas.microsoft.com/office/drawing/2014/main" val="20006"/>
                    </a:ext>
                  </a:extLst>
                </a:gridCol>
              </a:tblGrid>
              <a:tr h="974691">
                <a:tc gridSpan="7">
                  <a:txBody>
                    <a:bodyPr/>
                    <a:lstStyle/>
                    <a:p>
                      <a:pPr marL="0" marR="0" algn="ctr" fontAlgn="ctr">
                        <a:lnSpc>
                          <a:spcPct val="115000"/>
                        </a:lnSpc>
                        <a:spcBef>
                          <a:spcPts val="0"/>
                        </a:spcBef>
                        <a:spcAft>
                          <a:spcPts val="0"/>
                        </a:spcAft>
                      </a:pPr>
                      <a:r>
                        <a:rPr lang="en-US" sz="1400" b="1" kern="1200" dirty="0">
                          <a:solidFill>
                            <a:srgbClr val="FFFFFF"/>
                          </a:solidFill>
                          <a:effectLst/>
                          <a:latin typeface="Arial"/>
                          <a:ea typeface="Times New Roman"/>
                          <a:cs typeface="Times New Roman"/>
                        </a:rPr>
                        <a:t>Homeless K-12 Students</a:t>
                      </a:r>
                      <a:endParaRPr lang="en-US" sz="1400" dirty="0">
                        <a:effectLst/>
                        <a:latin typeface="Calibri"/>
                        <a:ea typeface="Calibri"/>
                        <a:cs typeface="Times New Roman"/>
                      </a:endParaRPr>
                    </a:p>
                    <a:p>
                      <a:pPr marL="0" marR="0" algn="ctr" fontAlgn="ctr">
                        <a:lnSpc>
                          <a:spcPct val="115000"/>
                        </a:lnSpc>
                        <a:spcBef>
                          <a:spcPts val="0"/>
                        </a:spcBef>
                        <a:spcAft>
                          <a:spcPts val="0"/>
                        </a:spcAft>
                      </a:pPr>
                      <a:r>
                        <a:rPr lang="en-US" sz="1400" kern="1200" dirty="0">
                          <a:solidFill>
                            <a:srgbClr val="FFFFFF"/>
                          </a:solidFill>
                          <a:effectLst/>
                          <a:latin typeface="Arial"/>
                          <a:ea typeface="Times New Roman"/>
                          <a:cs typeface="Times New Roman"/>
                        </a:rPr>
                        <a:t>State of North Dakota </a:t>
                      </a:r>
                      <a:endParaRPr lang="en-US" sz="1400" dirty="0">
                        <a:effectLst/>
                        <a:latin typeface="Calibri"/>
                        <a:ea typeface="Calibri"/>
                        <a:cs typeface="Times New Roman"/>
                      </a:endParaRPr>
                    </a:p>
                    <a:p>
                      <a:pPr marL="0" marR="0" algn="ctr" fontAlgn="ctr">
                        <a:lnSpc>
                          <a:spcPct val="115000"/>
                        </a:lnSpc>
                        <a:spcBef>
                          <a:spcPts val="0"/>
                        </a:spcBef>
                        <a:spcAft>
                          <a:spcPts val="0"/>
                        </a:spcAft>
                      </a:pPr>
                      <a:r>
                        <a:rPr lang="en-US" sz="1400" dirty="0">
                          <a:solidFill>
                            <a:srgbClr val="FFFFFF"/>
                          </a:solidFill>
                          <a:effectLst/>
                          <a:latin typeface="Arial"/>
                          <a:ea typeface="Times New Roman"/>
                          <a:cs typeface="Times New Roman"/>
                        </a:rPr>
                        <a:t>North Dakota Department of Public Instruction</a:t>
                      </a:r>
                      <a:endParaRPr lang="en-US" sz="1400" dirty="0">
                        <a:effectLst/>
                        <a:latin typeface="Calibri"/>
                        <a:ea typeface="Calibri"/>
                        <a:cs typeface="Times New Roman"/>
                      </a:endParaRPr>
                    </a:p>
                  </a:txBody>
                  <a:tcPr marL="9525" marR="9525" marT="9525" marB="0" anchor="ctr">
                    <a:lnL w="12700" cap="flat" cmpd="sng" algn="ctr">
                      <a:solidFill>
                        <a:srgbClr val="6EB874"/>
                      </a:solidFill>
                      <a:prstDash val="solid"/>
                      <a:round/>
                      <a:headEnd type="none" w="med" len="med"/>
                      <a:tailEnd type="none" w="med" len="med"/>
                    </a:lnL>
                    <a:lnR w="12700" cap="flat" cmpd="sng" algn="ctr">
                      <a:solidFill>
                        <a:srgbClr val="6EB874"/>
                      </a:solidFill>
                      <a:prstDash val="solid"/>
                      <a:round/>
                      <a:headEnd type="none" w="med" len="med"/>
                      <a:tailEnd type="none" w="med" len="med"/>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3980">
                <a:tc>
                  <a:txBody>
                    <a:bodyPr/>
                    <a:lstStyle/>
                    <a:p>
                      <a:pPr>
                        <a:lnSpc>
                          <a:spcPct val="115000"/>
                        </a:lnSpc>
                      </a:pPr>
                      <a:endParaRPr lang="en-US" sz="1400">
                        <a:effectLst/>
                        <a:latin typeface="Calibri"/>
                      </a:endParaRPr>
                    </a:p>
                  </a:txBody>
                  <a:tcPr marL="9525" marR="9525" marT="9525" marB="0" anchor="ctr">
                    <a:lnL w="12700" cap="flat" cmpd="sng" algn="ctr">
                      <a:solidFill>
                        <a:srgbClr val="6EB874"/>
                      </a:solidFill>
                      <a:prstDash val="solid"/>
                      <a:round/>
                      <a:headEnd type="none" w="med" len="med"/>
                      <a:tailEnd type="none" w="med" len="med"/>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2014</a:t>
                      </a:r>
                      <a:endParaRPr lang="en-US" sz="1400">
                        <a:effectLst/>
                        <a:latin typeface="Arial"/>
                        <a:ea typeface="Calibri"/>
                        <a:cs typeface="Times New Roman"/>
                      </a:endParaRP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2015</a:t>
                      </a:r>
                      <a:endParaRPr lang="en-US" sz="1400">
                        <a:effectLst/>
                        <a:latin typeface="Arial"/>
                        <a:ea typeface="Calibri"/>
                        <a:cs typeface="Times New Roman"/>
                      </a:endParaRP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2016</a:t>
                      </a:r>
                      <a:endParaRPr lang="en-US" sz="1400">
                        <a:effectLst/>
                        <a:latin typeface="Arial"/>
                        <a:ea typeface="Calibri"/>
                        <a:cs typeface="Times New Roman"/>
                      </a:endParaRP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2017</a:t>
                      </a:r>
                      <a:endParaRPr lang="en-US" sz="1400">
                        <a:effectLst/>
                        <a:latin typeface="Arial"/>
                        <a:ea typeface="Calibri"/>
                        <a:cs typeface="Times New Roman"/>
                      </a:endParaRP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2018</a:t>
                      </a:r>
                      <a:endParaRPr lang="en-US" sz="1400">
                        <a:effectLst/>
                        <a:latin typeface="Arial"/>
                        <a:ea typeface="Calibri"/>
                        <a:cs typeface="Times New Roman"/>
                      </a:endParaRP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b="1">
                          <a:effectLst/>
                          <a:latin typeface="Arial"/>
                          <a:ea typeface="Calibri"/>
                          <a:cs typeface="Times New Roman"/>
                        </a:rPr>
                        <a:t>2019</a:t>
                      </a:r>
                      <a:endParaRPr lang="en-US" sz="1400">
                        <a:effectLst/>
                        <a:latin typeface="Arial"/>
                        <a:ea typeface="Calibri"/>
                        <a:cs typeface="Times New Roman"/>
                      </a:endParaRPr>
                    </a:p>
                  </a:txBody>
                  <a:tcPr marL="9525" marR="9525" marT="9525" marB="0" anchor="ctr">
                    <a:lnL>
                      <a:noFill/>
                    </a:lnL>
                    <a:lnR w="12700" cap="flat" cmpd="sng" algn="ctr">
                      <a:solidFill>
                        <a:srgbClr val="6EB874"/>
                      </a:solidFill>
                      <a:prstDash val="solid"/>
                      <a:round/>
                      <a:headEnd type="none" w="med" len="med"/>
                      <a:tailEnd type="none" w="med" len="med"/>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358200">
                <a:tc>
                  <a:txBody>
                    <a:bodyPr/>
                    <a:lstStyle/>
                    <a:p>
                      <a:pPr marL="0" marR="0" algn="ctr">
                        <a:lnSpc>
                          <a:spcPct val="115000"/>
                        </a:lnSpc>
                        <a:spcBef>
                          <a:spcPts val="0"/>
                        </a:spcBef>
                        <a:spcAft>
                          <a:spcPts val="0"/>
                        </a:spcAft>
                      </a:pPr>
                      <a:r>
                        <a:rPr lang="en-US" sz="1400" b="1">
                          <a:effectLst/>
                          <a:latin typeface="Arial"/>
                          <a:ea typeface="Calibri"/>
                          <a:cs typeface="Times New Roman"/>
                        </a:rPr>
                        <a:t>Total Homeless Count</a:t>
                      </a:r>
                      <a:endParaRPr lang="en-US" sz="1400">
                        <a:effectLst/>
                        <a:latin typeface="Arial"/>
                        <a:ea typeface="Calibri"/>
                        <a:cs typeface="Times New Roman"/>
                      </a:endParaRPr>
                    </a:p>
                  </a:txBody>
                  <a:tcPr marL="9525" marR="9525" marT="9525" marB="0" anchor="ctr">
                    <a:lnL w="12700" cap="flat" cmpd="sng" algn="ctr">
                      <a:solidFill>
                        <a:srgbClr val="6EB874"/>
                      </a:solidFill>
                      <a:prstDash val="solid"/>
                      <a:round/>
                      <a:headEnd type="none" w="med" len="med"/>
                      <a:tailEnd type="none" w="med" len="med"/>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2,436</a:t>
                      </a: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2,828</a:t>
                      </a: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2,777</a:t>
                      </a: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2,362</a:t>
                      </a: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2,204</a:t>
                      </a:r>
                    </a:p>
                  </a:txBody>
                  <a:tcPr marL="9525" marR="9525" marT="9525" marB="0" anchor="ctr">
                    <a:lnL>
                      <a:noFill/>
                    </a:lnL>
                    <a:lnR>
                      <a:noFill/>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2,554</a:t>
                      </a:r>
                    </a:p>
                  </a:txBody>
                  <a:tcPr marL="9525" marR="9525" marT="9525" marB="0" anchor="ctr">
                    <a:lnL>
                      <a:noFill/>
                    </a:lnL>
                    <a:lnR w="12700" cap="flat" cmpd="sng" algn="ctr">
                      <a:solidFill>
                        <a:srgbClr val="6EB874"/>
                      </a:solidFill>
                      <a:prstDash val="solid"/>
                      <a:round/>
                      <a:headEnd type="none" w="med" len="med"/>
                      <a:tailEnd type="none" w="med" len="med"/>
                    </a:lnR>
                    <a:lnT w="12700" cap="flat" cmpd="sng" algn="ctr">
                      <a:solidFill>
                        <a:srgbClr val="6EB874"/>
                      </a:solidFill>
                      <a:prstDash val="solid"/>
                      <a:round/>
                      <a:headEnd type="none" w="med" len="med"/>
                      <a:tailEnd type="none" w="med" len="med"/>
                    </a:lnT>
                    <a:lnB w="12700" cap="flat" cmpd="sng" algn="ctr">
                      <a:solidFill>
                        <a:srgbClr val="6EB874"/>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317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r>
              <a:rPr kumimoji="0" lang="en-US" altLang="en-US" sz="4800" b="1" i="0" u="none" strike="noStrike" kern="1200" cap="none" spc="0" normalizeH="0" baseline="0" noProof="0" dirty="0">
                <a:ln>
                  <a:noFill/>
                </a:ln>
                <a:solidFill>
                  <a:srgbClr val="44546A"/>
                </a:solidFill>
                <a:effectLst/>
                <a:uLnTx/>
                <a:uFillTx/>
                <a:latin typeface="Arial" charset="0"/>
                <a:ea typeface="+mn-ea"/>
                <a:cs typeface="+mn-cs"/>
              </a:rPr>
              <a:t>Economics</a:t>
            </a: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altLang="en-US" sz="4800" b="1" i="0" u="none" strike="noStrike" kern="1200" cap="none" spc="0" normalizeH="0" baseline="0" noProof="0" dirty="0">
              <a:ln>
                <a:noFill/>
              </a:ln>
              <a:solidFill>
                <a:srgbClr val="4472C4">
                  <a:lumMod val="60000"/>
                  <a:lumOff val="40000"/>
                </a:srgbClr>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4800" b="1" i="0" u="none" strike="noStrike" kern="1200" cap="none" spc="0" normalizeH="0" baseline="0" noProof="0" dirty="0">
              <a:ln>
                <a:noFill/>
              </a:ln>
              <a:solidFill>
                <a:srgbClr val="A50021"/>
              </a:solidFill>
              <a:effectLst/>
              <a:uLnTx/>
              <a:uFillTx/>
              <a:latin typeface="Arial" charset="0"/>
              <a:ea typeface="+mn-ea"/>
              <a:cs typeface="+mn-cs"/>
            </a:endParaRPr>
          </a:p>
          <a:p>
            <a:pPr marL="457200" marR="0" lvl="0" indent="-457200" algn="ctr" defTabSz="914400" rtl="0" eaLnBrk="0" fontAlgn="base" latinLnBrk="0" hangingPunct="0">
              <a:lnSpc>
                <a:spcPct val="100000"/>
              </a:lnSpc>
              <a:spcBef>
                <a:spcPct val="20000"/>
              </a:spcBef>
              <a:spcAft>
                <a:spcPct val="0"/>
              </a:spcAft>
              <a:buClr>
                <a:srgbClr val="000099"/>
              </a:buClr>
              <a:buSzPct val="75000"/>
              <a:buFontTx/>
              <a:buNone/>
              <a:tabLst/>
              <a:defRPr/>
            </a:pPr>
            <a:endParaRPr kumimoji="0" lang="en-US" sz="3000" b="1" i="0"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2" name="Table 1">
            <a:extLst>
              <a:ext uri="{FF2B5EF4-FFF2-40B4-BE49-F238E27FC236}">
                <a16:creationId xmlns:a16="http://schemas.microsoft.com/office/drawing/2014/main" id="{CE673B0A-27A2-4F8C-BC21-BF6B849E9C02}"/>
              </a:ext>
            </a:extLst>
          </p:cNvPr>
          <p:cNvGraphicFramePr>
            <a:graphicFrameLocks noGrp="1"/>
          </p:cNvGraphicFramePr>
          <p:nvPr/>
        </p:nvGraphicFramePr>
        <p:xfrm>
          <a:off x="903515" y="1730829"/>
          <a:ext cx="6999649" cy="3451602"/>
        </p:xfrm>
        <a:graphic>
          <a:graphicData uri="http://schemas.openxmlformats.org/drawingml/2006/table">
            <a:tbl>
              <a:tblPr firstRow="1" firstCol="1" bandRow="1"/>
              <a:tblGrid>
                <a:gridCol w="1740832">
                  <a:extLst>
                    <a:ext uri="{9D8B030D-6E8A-4147-A177-3AD203B41FA5}">
                      <a16:colId xmlns:a16="http://schemas.microsoft.com/office/drawing/2014/main" val="2696669421"/>
                    </a:ext>
                  </a:extLst>
                </a:gridCol>
                <a:gridCol w="1081708">
                  <a:extLst>
                    <a:ext uri="{9D8B030D-6E8A-4147-A177-3AD203B41FA5}">
                      <a16:colId xmlns:a16="http://schemas.microsoft.com/office/drawing/2014/main" val="2007385950"/>
                    </a:ext>
                  </a:extLst>
                </a:gridCol>
                <a:gridCol w="1161441">
                  <a:extLst>
                    <a:ext uri="{9D8B030D-6E8A-4147-A177-3AD203B41FA5}">
                      <a16:colId xmlns:a16="http://schemas.microsoft.com/office/drawing/2014/main" val="4015704768"/>
                    </a:ext>
                  </a:extLst>
                </a:gridCol>
                <a:gridCol w="1507834">
                  <a:extLst>
                    <a:ext uri="{9D8B030D-6E8A-4147-A177-3AD203B41FA5}">
                      <a16:colId xmlns:a16="http://schemas.microsoft.com/office/drawing/2014/main" val="3657024622"/>
                    </a:ext>
                  </a:extLst>
                </a:gridCol>
                <a:gridCol w="1507834">
                  <a:extLst>
                    <a:ext uri="{9D8B030D-6E8A-4147-A177-3AD203B41FA5}">
                      <a16:colId xmlns:a16="http://schemas.microsoft.com/office/drawing/2014/main" val="2797813338"/>
                    </a:ext>
                  </a:extLst>
                </a:gridCol>
              </a:tblGrid>
              <a:tr h="998508">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Households by Income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0058"/>
                  </a:ext>
                </a:extLst>
              </a:tr>
              <a:tr h="214178">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70760576"/>
                  </a:ext>
                </a:extLst>
              </a:tr>
              <a:tr h="311314">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917448373"/>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Less than $15,000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39,425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31,291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741877223"/>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 to $19,999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16,011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13,158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64369340"/>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$20,000 to $24,999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16,678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12,633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480841985"/>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 to $34,999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32,772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27,910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480979514"/>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$35,000 to $49,999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41,563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39,929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79547909"/>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$50,000 to $74,999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55,089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57,047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4040992292"/>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$75,000 to $99,999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34,795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45,061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720263972"/>
                  </a:ext>
                </a:extLst>
              </a:tr>
              <a:tr h="214178">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 or More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40,309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87,874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055396821"/>
                  </a:ext>
                </a:extLst>
              </a:tr>
              <a:tr h="214178">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276,642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314,903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510241345"/>
                  </a:ext>
                </a:extLst>
              </a:tr>
            </a:tbl>
          </a:graphicData>
        </a:graphic>
      </p:graphicFrame>
    </p:spTree>
    <p:extLst>
      <p:ext uri="{BB962C8B-B14F-4D97-AF65-F5344CB8AC3E}">
        <p14:creationId xmlns:p14="http://schemas.microsoft.com/office/powerpoint/2010/main" val="228443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3" name="Table 2"/>
          <p:cNvGraphicFramePr>
            <a:graphicFrameLocks noGrp="1"/>
          </p:cNvGraphicFramePr>
          <p:nvPr/>
        </p:nvGraphicFramePr>
        <p:xfrm>
          <a:off x="1567578" y="1809551"/>
          <a:ext cx="5852726" cy="3021781"/>
        </p:xfrm>
        <a:graphic>
          <a:graphicData uri="http://schemas.openxmlformats.org/drawingml/2006/table">
            <a:tbl>
              <a:tblPr firstRow="1" firstCol="1" bandRow="1"/>
              <a:tblGrid>
                <a:gridCol w="1269658">
                  <a:extLst>
                    <a:ext uri="{9D8B030D-6E8A-4147-A177-3AD203B41FA5}">
                      <a16:colId xmlns:a16="http://schemas.microsoft.com/office/drawing/2014/main" val="20000"/>
                    </a:ext>
                  </a:extLst>
                </a:gridCol>
                <a:gridCol w="1269658">
                  <a:extLst>
                    <a:ext uri="{9D8B030D-6E8A-4147-A177-3AD203B41FA5}">
                      <a16:colId xmlns:a16="http://schemas.microsoft.com/office/drawing/2014/main" val="20001"/>
                    </a:ext>
                  </a:extLst>
                </a:gridCol>
                <a:gridCol w="1269658">
                  <a:extLst>
                    <a:ext uri="{9D8B030D-6E8A-4147-A177-3AD203B41FA5}">
                      <a16:colId xmlns:a16="http://schemas.microsoft.com/office/drawing/2014/main" val="20002"/>
                    </a:ext>
                  </a:extLst>
                </a:gridCol>
                <a:gridCol w="1269658">
                  <a:extLst>
                    <a:ext uri="{9D8B030D-6E8A-4147-A177-3AD203B41FA5}">
                      <a16:colId xmlns:a16="http://schemas.microsoft.com/office/drawing/2014/main" val="20003"/>
                    </a:ext>
                  </a:extLst>
                </a:gridCol>
                <a:gridCol w="774094">
                  <a:extLst>
                    <a:ext uri="{9D8B030D-6E8A-4147-A177-3AD203B41FA5}">
                      <a16:colId xmlns:a16="http://schemas.microsoft.com/office/drawing/2014/main" val="20004"/>
                    </a:ext>
                  </a:extLst>
                </a:gridCol>
              </a:tblGrid>
              <a:tr h="1025743">
                <a:tc gridSpan="5">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Poverty by Age</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Times New Roman"/>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2000 Census SF3 &amp; 2018 Five-Year ACS Data</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782">
                <a:tc rowSpan="2">
                  <a:txBody>
                    <a:bodyPr/>
                    <a:lstStyle/>
                    <a:p>
                      <a:pPr marL="0" marR="0">
                        <a:lnSpc>
                          <a:spcPct val="115000"/>
                        </a:lnSpc>
                        <a:spcBef>
                          <a:spcPts val="0"/>
                        </a:spcBef>
                        <a:spcAft>
                          <a:spcPts val="0"/>
                        </a:spcAft>
                      </a:pPr>
                      <a:r>
                        <a:rPr lang="en-US" sz="1200" b="1">
                          <a:effectLst/>
                          <a:latin typeface="Arial"/>
                          <a:ea typeface="Calibri"/>
                          <a:cs typeface="Times New Roman"/>
                        </a:rPr>
                        <a:t>Age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2000 Census</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2018 Five-Year ACS</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443564">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Arial"/>
                          <a:ea typeface="Calibri"/>
                          <a:cs typeface="Times New Roman"/>
                        </a:rPr>
                        <a:t>Persons in Poverty</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Persons in Poverty</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Under 6</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8,173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8,604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10.9%</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3"/>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6 to 17</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13,990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19.0%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12,258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15.5%</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18 to 64</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41,568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56.6%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48,920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61.7%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21782">
                <a:tc>
                  <a:txBody>
                    <a:bodyPr/>
                    <a:lstStyle/>
                    <a:p>
                      <a:pPr marL="0" marR="0">
                        <a:lnSpc>
                          <a:spcPct val="115000"/>
                        </a:lnSpc>
                        <a:spcBef>
                          <a:spcPts val="0"/>
                        </a:spcBef>
                        <a:spcAft>
                          <a:spcPts val="0"/>
                        </a:spcAft>
                      </a:pPr>
                      <a:r>
                        <a:rPr lang="en-US" sz="1200">
                          <a:effectLst/>
                          <a:latin typeface="Arial"/>
                          <a:ea typeface="Calibri"/>
                          <a:cs typeface="Times New Roman"/>
                        </a:rPr>
                        <a:t>65 or Older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9,726</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13.2%</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9,488</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6"/>
                  </a:ext>
                </a:extLst>
              </a:tr>
              <a:tr h="221782">
                <a:tc>
                  <a:txBody>
                    <a:bodyPr/>
                    <a:lstStyle/>
                    <a:p>
                      <a:pPr marL="0" marR="0">
                        <a:lnSpc>
                          <a:spcPct val="115000"/>
                        </a:lnSpc>
                        <a:spcBef>
                          <a:spcPts val="0"/>
                        </a:spcBef>
                        <a:spcAft>
                          <a:spcPts val="0"/>
                        </a:spcAft>
                      </a:pPr>
                      <a:r>
                        <a:rPr lang="en-US" sz="1200" b="1">
                          <a:effectLst/>
                          <a:latin typeface="Arial"/>
                          <a:ea typeface="Calibri"/>
                          <a:cs typeface="Times New Roman"/>
                        </a:rPr>
                        <a:t>Total</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73,457</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79,270</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07"/>
                  </a:ext>
                </a:extLst>
              </a:tr>
              <a:tr h="221782">
                <a:tc>
                  <a:txBody>
                    <a:bodyPr/>
                    <a:lstStyle/>
                    <a:p>
                      <a:pPr marL="0" marR="0">
                        <a:lnSpc>
                          <a:spcPct val="115000"/>
                        </a:lnSpc>
                        <a:spcBef>
                          <a:spcPts val="0"/>
                        </a:spcBef>
                        <a:spcAft>
                          <a:spcPts val="0"/>
                        </a:spcAft>
                      </a:pPr>
                      <a:r>
                        <a:rPr lang="en-US" sz="1200" b="1">
                          <a:effectLst/>
                          <a:latin typeface="Arial"/>
                          <a:ea typeface="Calibri"/>
                          <a:cs typeface="Times New Roman"/>
                        </a:rPr>
                        <a:t>Poverty Rate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11.9%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a:t>
                      </a:r>
                      <a:endParaRPr lang="en-US" sz="12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7012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Poverty</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pic>
        <p:nvPicPr>
          <p:cNvPr id="1026" name="Picture 2" descr="C:\Users\mbrace\Downloads\Poverty_2018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2" y="1043446"/>
            <a:ext cx="7264958" cy="561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1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2" name="Rectangle 2">
            <a:extLst>
              <a:ext uri="{FF2B5EF4-FFF2-40B4-BE49-F238E27FC236}">
                <a16:creationId xmlns:a16="http://schemas.microsoft.com/office/drawing/2014/main" id="{50572D9F-C61B-4323-A882-BB60D116C196}"/>
              </a:ext>
            </a:extLst>
          </p:cNvPr>
          <p:cNvSpPr>
            <a:spLocks noChangeArrowheads="1"/>
          </p:cNvSpPr>
          <p:nvPr/>
        </p:nvSpPr>
        <p:spPr bwMode="auto">
          <a:xfrm>
            <a:off x="3372479" y="906920"/>
            <a:ext cx="22429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Poverty Rates</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State of North Dakota</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SAIPE Estimates 2000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17</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5121" name="Picture 1">
            <a:extLst>
              <a:ext uri="{FF2B5EF4-FFF2-40B4-BE49-F238E27FC236}">
                <a16:creationId xmlns:a16="http://schemas.microsoft.com/office/drawing/2014/main" id="{60A7CA89-7CB2-477C-8B75-4F29459ACE12}"/>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10512" y="1643743"/>
            <a:ext cx="6966857" cy="46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2" name="Rectangle 2">
            <a:extLst>
              <a:ext uri="{FF2B5EF4-FFF2-40B4-BE49-F238E27FC236}">
                <a16:creationId xmlns:a16="http://schemas.microsoft.com/office/drawing/2014/main" id="{D971DBBC-7D4A-4C98-83D3-33A299F66CBD}"/>
              </a:ext>
            </a:extLst>
          </p:cNvPr>
          <p:cNvSpPr>
            <a:spLocks noChangeArrowheads="1"/>
          </p:cNvSpPr>
          <p:nvPr/>
        </p:nvSpPr>
        <p:spPr bwMode="auto">
          <a:xfrm>
            <a:off x="3219702" y="1117840"/>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Annual Unemployment Rate</a:t>
            </a: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State of North Dakota</a:t>
            </a: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1990 </a:t>
            </a:r>
            <a:r>
              <a:rPr kumimoji="0" lang="en-US" altLang="en-US" sz="12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2018 BLS Data</a:t>
            </a:r>
            <a:endParaRPr kumimoji="0" lang="en-US" altLang="en-US" sz="1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Arial" panose="020B0604020202020204" pitchFamily="34" charset="0"/>
            </a:endParaRPr>
          </a:p>
        </p:txBody>
      </p:sp>
      <p:pic>
        <p:nvPicPr>
          <p:cNvPr id="2049" name="Picture 1">
            <a:extLst>
              <a:ext uri="{FF2B5EF4-FFF2-40B4-BE49-F238E27FC236}">
                <a16:creationId xmlns:a16="http://schemas.microsoft.com/office/drawing/2014/main" id="{58D98E2A-FAF5-4FDE-A535-6160EC27D1AC}"/>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64771" y="1785551"/>
            <a:ext cx="6346372" cy="441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3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Economics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3" name="Rectangle 2">
            <a:extLst>
              <a:ext uri="{FF2B5EF4-FFF2-40B4-BE49-F238E27FC236}">
                <a16:creationId xmlns:a16="http://schemas.microsoft.com/office/drawing/2014/main" id="{CBB93090-0DAC-4AD2-87BE-F6701E94EE39}"/>
              </a:ext>
            </a:extLst>
          </p:cNvPr>
          <p:cNvSpPr>
            <a:spLocks noChangeArrowheads="1"/>
          </p:cNvSpPr>
          <p:nvPr/>
        </p:nvSpPr>
        <p:spPr bwMode="auto">
          <a:xfrm>
            <a:off x="3270785" y="1672655"/>
            <a:ext cx="24463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Real Average Earnings per Job</a:t>
            </a:r>
            <a:endParaRPr kumimoji="0" lang="en-US"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State of North Dakota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6212B894-B4FF-4853-B0B7-F5E2A60393BB}"/>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59972" y="2214395"/>
            <a:ext cx="7355160" cy="41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7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02572DCA-C4F6-488B-A402-33479326C8B5}"/>
              </a:ext>
            </a:extLst>
          </p:cNvPr>
          <p:cNvGraphicFramePr>
            <a:graphicFrameLocks noGrp="1"/>
          </p:cNvGraphicFramePr>
          <p:nvPr>
            <p:extLst>
              <p:ext uri="{D42A27DB-BD31-4B8C-83A1-F6EECF244321}">
                <p14:modId xmlns:p14="http://schemas.microsoft.com/office/powerpoint/2010/main" val="3921390426"/>
              </p:ext>
            </p:extLst>
          </p:nvPr>
        </p:nvGraphicFramePr>
        <p:xfrm>
          <a:off x="576943" y="1493168"/>
          <a:ext cx="7429863" cy="3296546"/>
        </p:xfrm>
        <a:graphic>
          <a:graphicData uri="http://schemas.openxmlformats.org/drawingml/2006/table">
            <a:tbl>
              <a:tblPr firstRow="1" firstCol="1" bandRow="1"/>
              <a:tblGrid>
                <a:gridCol w="1374243">
                  <a:extLst>
                    <a:ext uri="{9D8B030D-6E8A-4147-A177-3AD203B41FA5}">
                      <a16:colId xmlns:a16="http://schemas.microsoft.com/office/drawing/2014/main" val="694084785"/>
                    </a:ext>
                  </a:extLst>
                </a:gridCol>
                <a:gridCol w="1698325">
                  <a:extLst>
                    <a:ext uri="{9D8B030D-6E8A-4147-A177-3AD203B41FA5}">
                      <a16:colId xmlns:a16="http://schemas.microsoft.com/office/drawing/2014/main" val="3686141082"/>
                    </a:ext>
                  </a:extLst>
                </a:gridCol>
                <a:gridCol w="1698325">
                  <a:extLst>
                    <a:ext uri="{9D8B030D-6E8A-4147-A177-3AD203B41FA5}">
                      <a16:colId xmlns:a16="http://schemas.microsoft.com/office/drawing/2014/main" val="813626123"/>
                    </a:ext>
                  </a:extLst>
                </a:gridCol>
                <a:gridCol w="1329485">
                  <a:extLst>
                    <a:ext uri="{9D8B030D-6E8A-4147-A177-3AD203B41FA5}">
                      <a16:colId xmlns:a16="http://schemas.microsoft.com/office/drawing/2014/main" val="1467650663"/>
                    </a:ext>
                  </a:extLst>
                </a:gridCol>
                <a:gridCol w="1329485">
                  <a:extLst>
                    <a:ext uri="{9D8B030D-6E8A-4147-A177-3AD203B41FA5}">
                      <a16:colId xmlns:a16="http://schemas.microsoft.com/office/drawing/2014/main" val="1420662172"/>
                    </a:ext>
                  </a:extLst>
                </a:gridCol>
              </a:tblGrid>
              <a:tr h="990916">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Housing Units by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8621007"/>
                  </a:ext>
                </a:extLst>
              </a:tr>
              <a:tr h="231055">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2257067060"/>
                  </a:ext>
                </a:extLst>
              </a:tr>
              <a:tr h="231055">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005045200"/>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Single-Family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231,666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439874284"/>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Duplex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869315816"/>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 or Four-Plex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14,120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48526554"/>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Apartment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61,360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87,402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566225554"/>
                  </a:ext>
                </a:extLst>
              </a:tr>
              <a:tr h="23105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Mobile Home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23,719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26,767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03075432"/>
                  </a:ext>
                </a:extLst>
              </a:tr>
              <a:tr h="457190">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Boat, RV, Van, Etc.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76301683"/>
                  </a:ext>
                </a:extLst>
              </a:tr>
              <a:tr h="231055">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312,861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367,684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179572472"/>
                  </a:ext>
                </a:extLst>
              </a:tr>
            </a:tbl>
          </a:graphicData>
        </a:graphic>
      </p:graphicFrame>
    </p:spTree>
    <p:extLst>
      <p:ext uri="{BB962C8B-B14F-4D97-AF65-F5344CB8AC3E}">
        <p14:creationId xmlns:p14="http://schemas.microsoft.com/office/powerpoint/2010/main" val="210989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BA138687-F414-4EB4-BED1-F8BD2106CA70}"/>
              </a:ext>
            </a:extLst>
          </p:cNvPr>
          <p:cNvGraphicFramePr>
            <a:graphicFrameLocks noGrp="1"/>
          </p:cNvGraphicFramePr>
          <p:nvPr>
            <p:extLst>
              <p:ext uri="{D42A27DB-BD31-4B8C-83A1-F6EECF244321}">
                <p14:modId xmlns:p14="http://schemas.microsoft.com/office/powerpoint/2010/main" val="826862332"/>
              </p:ext>
            </p:extLst>
          </p:nvPr>
        </p:nvGraphicFramePr>
        <p:xfrm>
          <a:off x="1654629" y="1839686"/>
          <a:ext cx="5894432" cy="2691416"/>
        </p:xfrm>
        <a:graphic>
          <a:graphicData uri="http://schemas.openxmlformats.org/drawingml/2006/table">
            <a:tbl>
              <a:tblPr firstRow="1" firstCol="1" bandRow="1"/>
              <a:tblGrid>
                <a:gridCol w="1854160">
                  <a:extLst>
                    <a:ext uri="{9D8B030D-6E8A-4147-A177-3AD203B41FA5}">
                      <a16:colId xmlns:a16="http://schemas.microsoft.com/office/drawing/2014/main" val="2572662477"/>
                    </a:ext>
                  </a:extLst>
                </a:gridCol>
                <a:gridCol w="981183">
                  <a:extLst>
                    <a:ext uri="{9D8B030D-6E8A-4147-A177-3AD203B41FA5}">
                      <a16:colId xmlns:a16="http://schemas.microsoft.com/office/drawing/2014/main" val="2987595251"/>
                    </a:ext>
                  </a:extLst>
                </a:gridCol>
                <a:gridCol w="1038953">
                  <a:extLst>
                    <a:ext uri="{9D8B030D-6E8A-4147-A177-3AD203B41FA5}">
                      <a16:colId xmlns:a16="http://schemas.microsoft.com/office/drawing/2014/main" val="2297462724"/>
                    </a:ext>
                  </a:extLst>
                </a:gridCol>
                <a:gridCol w="1038953">
                  <a:extLst>
                    <a:ext uri="{9D8B030D-6E8A-4147-A177-3AD203B41FA5}">
                      <a16:colId xmlns:a16="http://schemas.microsoft.com/office/drawing/2014/main" val="782240247"/>
                    </a:ext>
                  </a:extLst>
                </a:gridCol>
                <a:gridCol w="981183">
                  <a:extLst>
                    <a:ext uri="{9D8B030D-6E8A-4147-A177-3AD203B41FA5}">
                      <a16:colId xmlns:a16="http://schemas.microsoft.com/office/drawing/2014/main" val="1166257736"/>
                    </a:ext>
                  </a:extLst>
                </a:gridCol>
              </a:tblGrid>
              <a:tr h="881743">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Housing Units by Tenure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Census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49333"/>
                  </a:ext>
                </a:extLst>
              </a:tr>
              <a:tr h="256995">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Tenure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Census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2365530335"/>
                  </a:ext>
                </a:extLst>
              </a:tr>
              <a:tr h="256995">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444888540"/>
                  </a:ext>
                </a:extLst>
              </a:tr>
              <a:tr h="25699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Occupied Housing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281,192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314,903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522970925"/>
                  </a:ext>
                </a:extLst>
              </a:tr>
              <a:tr h="267703">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Owner-Occupied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183,943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197,347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161937057"/>
                  </a:ext>
                </a:extLst>
              </a:tr>
              <a:tr h="25699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Renter-Occupied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97,249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244232888"/>
                  </a:ext>
                </a:extLst>
              </a:tr>
              <a:tr h="25699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Vacant Housing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52,781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884503098"/>
                  </a:ext>
                </a:extLst>
              </a:tr>
              <a:tr h="256995">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Housing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317,498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367,684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40377368"/>
                  </a:ext>
                </a:extLst>
              </a:tr>
            </a:tbl>
          </a:graphicData>
        </a:graphic>
      </p:graphicFrame>
    </p:spTree>
    <p:extLst>
      <p:ext uri="{BB962C8B-B14F-4D97-AF65-F5344CB8AC3E}">
        <p14:creationId xmlns:p14="http://schemas.microsoft.com/office/powerpoint/2010/main" val="244170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A1DD68D4-C52F-4350-8CBB-698B87E01105}"/>
              </a:ext>
            </a:extLst>
          </p:cNvPr>
          <p:cNvGraphicFramePr>
            <a:graphicFrameLocks noGrp="1"/>
          </p:cNvGraphicFramePr>
          <p:nvPr>
            <p:extLst>
              <p:ext uri="{D42A27DB-BD31-4B8C-83A1-F6EECF244321}">
                <p14:modId xmlns:p14="http://schemas.microsoft.com/office/powerpoint/2010/main" val="1197563180"/>
              </p:ext>
            </p:extLst>
          </p:nvPr>
        </p:nvGraphicFramePr>
        <p:xfrm>
          <a:off x="1458686" y="1469571"/>
          <a:ext cx="6213020" cy="3708931"/>
        </p:xfrm>
        <a:graphic>
          <a:graphicData uri="http://schemas.openxmlformats.org/drawingml/2006/table">
            <a:tbl>
              <a:tblPr firstRow="1" firstCol="1" bandRow="1"/>
              <a:tblGrid>
                <a:gridCol w="1273567">
                  <a:extLst>
                    <a:ext uri="{9D8B030D-6E8A-4147-A177-3AD203B41FA5}">
                      <a16:colId xmlns:a16="http://schemas.microsoft.com/office/drawing/2014/main" val="4239999906"/>
                    </a:ext>
                  </a:extLst>
                </a:gridCol>
                <a:gridCol w="1188857">
                  <a:extLst>
                    <a:ext uri="{9D8B030D-6E8A-4147-A177-3AD203B41FA5}">
                      <a16:colId xmlns:a16="http://schemas.microsoft.com/office/drawing/2014/main" val="3046274564"/>
                    </a:ext>
                  </a:extLst>
                </a:gridCol>
                <a:gridCol w="1354382">
                  <a:extLst>
                    <a:ext uri="{9D8B030D-6E8A-4147-A177-3AD203B41FA5}">
                      <a16:colId xmlns:a16="http://schemas.microsoft.com/office/drawing/2014/main" val="1988099502"/>
                    </a:ext>
                  </a:extLst>
                </a:gridCol>
                <a:gridCol w="1354382">
                  <a:extLst>
                    <a:ext uri="{9D8B030D-6E8A-4147-A177-3AD203B41FA5}">
                      <a16:colId xmlns:a16="http://schemas.microsoft.com/office/drawing/2014/main" val="3500080322"/>
                    </a:ext>
                  </a:extLst>
                </a:gridCol>
                <a:gridCol w="1041832">
                  <a:extLst>
                    <a:ext uri="{9D8B030D-6E8A-4147-A177-3AD203B41FA5}">
                      <a16:colId xmlns:a16="http://schemas.microsoft.com/office/drawing/2014/main" val="3774030709"/>
                    </a:ext>
                  </a:extLst>
                </a:gridCol>
              </a:tblGrid>
              <a:tr h="1041417">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Households by Year Home Built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882809"/>
                  </a:ext>
                </a:extLst>
              </a:tr>
              <a:tr h="223382">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 Built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804980786"/>
                  </a:ext>
                </a:extLst>
              </a:tr>
              <a:tr h="223382">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Households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54213800"/>
                  </a:ext>
                </a:extLst>
              </a:tr>
              <a:tr h="199105">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1939 or Earlier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44,468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38,564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764000663"/>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1940 to 1949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13,577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13,239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304532687"/>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1950 to 1959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29,365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28,124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285929949"/>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1960 to 1969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28,934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742508550"/>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1970 to 1979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61,690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57,926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691931733"/>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1980 to 1989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36,404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99520682"/>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1990 to 1999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32,465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35,167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682794036"/>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 to 2009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28,894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38,431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574691157"/>
                  </a:ext>
                </a:extLst>
              </a:tr>
              <a:tr h="223382">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or Later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941869770"/>
                  </a:ext>
                </a:extLst>
              </a:tr>
              <a:tr h="223382">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276,642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314,903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727955817"/>
                  </a:ext>
                </a:extLst>
              </a:tr>
            </a:tbl>
          </a:graphicData>
        </a:graphic>
      </p:graphicFrame>
    </p:spTree>
    <p:extLst>
      <p:ext uri="{BB962C8B-B14F-4D97-AF65-F5344CB8AC3E}">
        <p14:creationId xmlns:p14="http://schemas.microsoft.com/office/powerpoint/2010/main" val="307133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379140" y="312235"/>
            <a:ext cx="8285357"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800" b="1" dirty="0">
                <a:solidFill>
                  <a:schemeClr val="tx2"/>
                </a:solidFill>
                <a:latin typeface="Arial" charset="0"/>
              </a:rPr>
              <a:t>Why Prepare a</a:t>
            </a:r>
          </a:p>
          <a:p>
            <a:pPr lvl="0" algn="ctr" fontAlgn="base">
              <a:spcBef>
                <a:spcPct val="0"/>
              </a:spcBef>
              <a:spcAft>
                <a:spcPct val="0"/>
              </a:spcAft>
              <a:buClr>
                <a:srgbClr val="000099"/>
              </a:buClr>
              <a:buSzPct val="75000"/>
            </a:pPr>
            <a:r>
              <a:rPr lang="en-US" altLang="en-US" sz="4800" b="1" dirty="0">
                <a:solidFill>
                  <a:schemeClr val="tx2"/>
                </a:solidFill>
                <a:latin typeface="Arial" charset="0"/>
              </a:rPr>
              <a:t>Consolidated Plan?</a:t>
            </a:r>
          </a:p>
          <a:p>
            <a:pPr lvl="0" fontAlgn="base">
              <a:spcBef>
                <a:spcPct val="0"/>
              </a:spcBef>
              <a:spcAft>
                <a:spcPct val="0"/>
              </a:spcAft>
              <a:buClr>
                <a:srgbClr val="000099"/>
              </a:buClr>
              <a:buSzPct val="75000"/>
            </a:pPr>
            <a:endParaRPr lang="en-US" altLang="en-US" sz="4800" b="1" dirty="0">
              <a:solidFill>
                <a:srgbClr val="A50021"/>
              </a:solidFill>
              <a:latin typeface="Arial" charset="0"/>
            </a:endParaRPr>
          </a:p>
          <a:p>
            <a:pPr lvl="0" fontAlgn="base">
              <a:spcBef>
                <a:spcPct val="0"/>
              </a:spcBef>
              <a:spcAft>
                <a:spcPct val="0"/>
              </a:spcAft>
              <a:buClr>
                <a:srgbClr val="000099"/>
              </a:buClr>
              <a:buSzPct val="75000"/>
            </a:pPr>
            <a:r>
              <a:rPr lang="en-US" altLang="en-US" sz="3600" b="1" dirty="0">
                <a:solidFill>
                  <a:schemeClr val="tx2"/>
                </a:solidFill>
                <a:latin typeface="Arial" charset="0"/>
              </a:rPr>
              <a:t>In exchange for receiving HUD funds, recipients must prepare four things:</a:t>
            </a:r>
          </a:p>
          <a:p>
            <a:pPr lvl="0" fontAlgn="base">
              <a:spcBef>
                <a:spcPct val="0"/>
              </a:spcBef>
              <a:spcAft>
                <a:spcPct val="0"/>
              </a:spcAft>
              <a:buClr>
                <a:srgbClr val="000099"/>
              </a:buClr>
              <a:buSzPct val="75000"/>
            </a:pPr>
            <a:endParaRPr lang="en-US" altLang="en-US" sz="2000" b="1" dirty="0">
              <a:solidFill>
                <a:srgbClr val="000099"/>
              </a:solidFill>
              <a:latin typeface="Arial" charset="0"/>
            </a:endParaRPr>
          </a:p>
          <a:p>
            <a:pPr lvl="1" fontAlgn="base">
              <a:spcBef>
                <a:spcPct val="0"/>
              </a:spcBef>
              <a:spcAft>
                <a:spcPct val="0"/>
              </a:spcAft>
              <a:buClr>
                <a:srgbClr val="000099"/>
              </a:buClr>
              <a:buSzPct val="75000"/>
            </a:pPr>
            <a:r>
              <a:rPr lang="en-US" altLang="en-US" sz="3200" b="1" dirty="0">
                <a:solidFill>
                  <a:schemeClr val="bg1"/>
                </a:solidFill>
                <a:latin typeface="Arial" charset="0"/>
              </a:rPr>
              <a:t>1. A Five-Year Consolidated Plan</a:t>
            </a:r>
          </a:p>
          <a:p>
            <a:pPr lvl="1" fontAlgn="base">
              <a:spcBef>
                <a:spcPct val="0"/>
              </a:spcBef>
              <a:spcAft>
                <a:spcPct val="0"/>
              </a:spcAft>
              <a:buClr>
                <a:srgbClr val="000099"/>
              </a:buClr>
              <a:buSzPct val="75000"/>
            </a:pPr>
            <a:r>
              <a:rPr lang="en-US" altLang="en-US" sz="3200" b="1" dirty="0">
                <a:solidFill>
                  <a:schemeClr val="bg1"/>
                </a:solidFill>
                <a:latin typeface="Arial" charset="0"/>
              </a:rPr>
              <a:t>2. Annual Action Plan</a:t>
            </a:r>
          </a:p>
          <a:p>
            <a:pPr lvl="1" fontAlgn="base">
              <a:spcBef>
                <a:spcPct val="0"/>
              </a:spcBef>
              <a:spcAft>
                <a:spcPct val="0"/>
              </a:spcAft>
              <a:buClr>
                <a:srgbClr val="000099"/>
              </a:buClr>
              <a:buSzPct val="75000"/>
            </a:pPr>
            <a:r>
              <a:rPr lang="en-US" altLang="en-US" sz="3200" b="1" dirty="0">
                <a:solidFill>
                  <a:schemeClr val="bg1"/>
                </a:solidFill>
                <a:latin typeface="Arial" charset="0"/>
              </a:rPr>
              <a:t>3. Performance and Evaluation Report </a:t>
            </a:r>
          </a:p>
          <a:p>
            <a:pPr lvl="1" fontAlgn="base">
              <a:spcBef>
                <a:spcPct val="0"/>
              </a:spcBef>
              <a:spcAft>
                <a:spcPct val="0"/>
              </a:spcAft>
              <a:buClr>
                <a:srgbClr val="000099"/>
              </a:buClr>
              <a:buSzPct val="75000"/>
            </a:pPr>
            <a:r>
              <a:rPr lang="en-US" altLang="en-US" sz="3200" b="1" dirty="0">
                <a:solidFill>
                  <a:schemeClr val="bg1"/>
                </a:solidFill>
                <a:latin typeface="Arial" charset="0"/>
              </a:rPr>
              <a:t>4. Analysis of Impediments</a:t>
            </a:r>
            <a:endParaRPr lang="en-US" altLang="en-US" sz="3300" b="1" dirty="0">
              <a:solidFill>
                <a:schemeClr val="bg1"/>
              </a:solidFill>
              <a:latin typeface="Arial" pitchFamily="34" charset="0"/>
            </a:endParaRPr>
          </a:p>
        </p:txBody>
      </p:sp>
    </p:spTree>
    <p:extLst>
      <p:ext uri="{BB962C8B-B14F-4D97-AF65-F5344CB8AC3E}">
        <p14:creationId xmlns:p14="http://schemas.microsoft.com/office/powerpoint/2010/main" val="2245634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A9821F2B-0191-40E4-B3FE-3AD228D142B9}"/>
              </a:ext>
            </a:extLst>
          </p:cNvPr>
          <p:cNvGraphicFramePr>
            <a:graphicFrameLocks noGrp="1"/>
          </p:cNvGraphicFramePr>
          <p:nvPr>
            <p:extLst>
              <p:ext uri="{D42A27DB-BD31-4B8C-83A1-F6EECF244321}">
                <p14:modId xmlns:p14="http://schemas.microsoft.com/office/powerpoint/2010/main" val="4212661252"/>
              </p:ext>
            </p:extLst>
          </p:nvPr>
        </p:nvGraphicFramePr>
        <p:xfrm>
          <a:off x="1177790" y="1885429"/>
          <a:ext cx="6632302" cy="3243821"/>
        </p:xfrm>
        <a:graphic>
          <a:graphicData uri="http://schemas.openxmlformats.org/drawingml/2006/table">
            <a:tbl>
              <a:tblPr firstRow="1" firstCol="1" bandRow="1"/>
              <a:tblGrid>
                <a:gridCol w="2898149">
                  <a:extLst>
                    <a:ext uri="{9D8B030D-6E8A-4147-A177-3AD203B41FA5}">
                      <a16:colId xmlns:a16="http://schemas.microsoft.com/office/drawing/2014/main" val="2509217793"/>
                    </a:ext>
                  </a:extLst>
                </a:gridCol>
                <a:gridCol w="1061327">
                  <a:extLst>
                    <a:ext uri="{9D8B030D-6E8A-4147-A177-3AD203B41FA5}">
                      <a16:colId xmlns:a16="http://schemas.microsoft.com/office/drawing/2014/main" val="349690044"/>
                    </a:ext>
                  </a:extLst>
                </a:gridCol>
                <a:gridCol w="898108">
                  <a:extLst>
                    <a:ext uri="{9D8B030D-6E8A-4147-A177-3AD203B41FA5}">
                      <a16:colId xmlns:a16="http://schemas.microsoft.com/office/drawing/2014/main" val="204001668"/>
                    </a:ext>
                  </a:extLst>
                </a:gridCol>
                <a:gridCol w="898108">
                  <a:extLst>
                    <a:ext uri="{9D8B030D-6E8A-4147-A177-3AD203B41FA5}">
                      <a16:colId xmlns:a16="http://schemas.microsoft.com/office/drawing/2014/main" val="4219112317"/>
                    </a:ext>
                  </a:extLst>
                </a:gridCol>
                <a:gridCol w="876610">
                  <a:extLst>
                    <a:ext uri="{9D8B030D-6E8A-4147-A177-3AD203B41FA5}">
                      <a16:colId xmlns:a16="http://schemas.microsoft.com/office/drawing/2014/main" val="2785348278"/>
                    </a:ext>
                  </a:extLst>
                </a:gridCol>
              </a:tblGrid>
              <a:tr h="930389">
                <a:tc gridSpan="5">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Disposition of Vacant Housing Units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2010 Census &amp; 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892867"/>
                  </a:ext>
                </a:extLst>
              </a:tr>
              <a:tr h="199567">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Disposition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 Census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 Five-Year ACS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3768868780"/>
                  </a:ext>
                </a:extLst>
              </a:tr>
              <a:tr h="199567">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255003288"/>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Rent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3377400443"/>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Sale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866643245"/>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Rented Not 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677076665"/>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Sold Not Occupied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799610439"/>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Seasonal, Recreational, or Occasional 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15,898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39639320"/>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Migrant Workers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312338149"/>
                  </a:ext>
                </a:extLst>
              </a:tr>
              <a:tr h="199567">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Vacant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12,751 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16,478 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103424259"/>
                  </a:ext>
                </a:extLst>
              </a:tr>
              <a:tr h="199567">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52,781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449117160"/>
                  </a:ext>
                </a:extLst>
              </a:tr>
            </a:tbl>
          </a:graphicData>
        </a:graphic>
      </p:graphicFrame>
    </p:spTree>
    <p:extLst>
      <p:ext uri="{BB962C8B-B14F-4D97-AF65-F5344CB8AC3E}">
        <p14:creationId xmlns:p14="http://schemas.microsoft.com/office/powerpoint/2010/main" val="398110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2" name="Rectangle 2"/>
          <p:cNvSpPr>
            <a:spLocks noChangeArrowheads="1"/>
          </p:cNvSpPr>
          <p:nvPr/>
        </p:nvSpPr>
        <p:spPr bwMode="auto">
          <a:xfrm>
            <a:off x="3078329" y="1741121"/>
            <a:ext cx="28312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itchFamily="34" charset="0"/>
                <a:ea typeface="Calibri" pitchFamily="34" charset="0"/>
                <a:cs typeface="Arial" pitchFamily="34" charset="0"/>
              </a:rPr>
              <a:t>Single-Family Permits</a:t>
            </a: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itchFamily="34" charset="0"/>
                <a:ea typeface="Calibri" pitchFamily="34" charset="0"/>
                <a:cs typeface="Arial" pitchFamily="34" charset="0"/>
              </a:rPr>
              <a:t>State of North Dakota </a:t>
            </a: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itchFamily="34" charset="0"/>
                <a:ea typeface="Calibri" pitchFamily="34" charset="0"/>
                <a:cs typeface="Arial" pitchFamily="34" charset="0"/>
              </a:rPr>
              <a:t>Census Bureau Data, 1980</a:t>
            </a:r>
            <a:r>
              <a:rPr kumimoji="0" lang="en-US" altLang="en-US" sz="1400" b="0" i="0" u="none" strike="noStrike" cap="none" normalizeH="0" baseline="0" dirty="0">
                <a:ln>
                  <a:noFill/>
                </a:ln>
                <a:solidFill>
                  <a:schemeClr val="bg1"/>
                </a:solidFill>
                <a:effectLst/>
                <a:latin typeface="Calibri"/>
                <a:ea typeface="Calibri" pitchFamily="34" charset="0"/>
                <a:cs typeface="Arial" pitchFamily="34" charset="0"/>
              </a:rPr>
              <a:t>–</a:t>
            </a:r>
            <a:r>
              <a:rPr kumimoji="0" lang="en-US" altLang="en-US" sz="1400" b="0" i="0" u="none" strike="noStrike" cap="none" normalizeH="0" baseline="0" dirty="0">
                <a:ln>
                  <a:noFill/>
                </a:ln>
                <a:solidFill>
                  <a:schemeClr val="bg1"/>
                </a:solidFill>
                <a:effectLst/>
                <a:latin typeface="Arial" pitchFamily="34" charset="0"/>
                <a:ea typeface="Calibri" pitchFamily="34" charset="0"/>
                <a:cs typeface="Arial" pitchFamily="34" charset="0"/>
              </a:rPr>
              <a:t>2018</a:t>
            </a: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bg1"/>
              </a:solidFill>
              <a:effectLst/>
              <a:latin typeface="Arial" pitchFamily="34" charset="0"/>
              <a:cs typeface="Arial" pitchFamily="34" charset="0"/>
            </a:endParaRPr>
          </a:p>
        </p:txBody>
      </p:sp>
      <p:pic>
        <p:nvPicPr>
          <p:cNvPr id="7169" name="Picture 1" descr="N:NDDOC03dataChartsSingle%20Family%20PermitsState%20of%20North%20Dakota.pn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78113" y="2587448"/>
            <a:ext cx="8031656" cy="3712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0337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algn="ctr">
              <a:lnSpc>
                <a:spcPct val="115000"/>
              </a:lnSpc>
            </a:pPr>
            <a:r>
              <a:rPr lang="en-US" sz="1400" b="1" dirty="0">
                <a:latin typeface="Arial"/>
                <a:ea typeface="Calibri"/>
                <a:cs typeface="Times New Roman"/>
              </a:rPr>
              <a:t>Total Permits by Unit Type</a:t>
            </a:r>
            <a:endParaRPr lang="en-US" sz="1400" dirty="0">
              <a:ea typeface="Calibri"/>
              <a:cs typeface="Times New Roman"/>
            </a:endParaRPr>
          </a:p>
          <a:p>
            <a:pPr algn="ctr">
              <a:lnSpc>
                <a:spcPct val="115000"/>
              </a:lnSpc>
            </a:pPr>
            <a:r>
              <a:rPr lang="en-US" sz="1400" dirty="0">
                <a:latin typeface="Arial"/>
                <a:ea typeface="Calibri"/>
                <a:cs typeface="Times New Roman"/>
              </a:rPr>
              <a:t>State of North Dakota</a:t>
            </a:r>
            <a:endParaRPr lang="en-US" sz="1400" dirty="0">
              <a:ea typeface="Calibri"/>
              <a:cs typeface="Times New Roman"/>
            </a:endParaRPr>
          </a:p>
          <a:p>
            <a:pPr algn="ctr">
              <a:lnSpc>
                <a:spcPct val="115000"/>
              </a:lnSpc>
            </a:pPr>
            <a:r>
              <a:rPr lang="en-US" sz="1400" dirty="0">
                <a:latin typeface="Arial"/>
                <a:ea typeface="Calibri"/>
                <a:cs typeface="Times New Roman"/>
              </a:rPr>
              <a:t>Census Bureau Data, 1980–2018</a:t>
            </a:r>
            <a:endParaRPr lang="en-US" sz="1400" dirty="0">
              <a:ea typeface="Calibri"/>
              <a:cs typeface="Times New Roman"/>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62" y="2397385"/>
            <a:ext cx="7388557" cy="371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3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F91F1B69-3997-4705-A0EE-CCF9D6A549A6}"/>
              </a:ext>
            </a:extLst>
          </p:cNvPr>
          <p:cNvGraphicFramePr>
            <a:graphicFrameLocks noGrp="1"/>
          </p:cNvGraphicFramePr>
          <p:nvPr>
            <p:extLst>
              <p:ext uri="{D42A27DB-BD31-4B8C-83A1-F6EECF244321}">
                <p14:modId xmlns:p14="http://schemas.microsoft.com/office/powerpoint/2010/main" val="489618992"/>
              </p:ext>
            </p:extLst>
          </p:nvPr>
        </p:nvGraphicFramePr>
        <p:xfrm>
          <a:off x="2188029" y="2253344"/>
          <a:ext cx="4440464" cy="2145155"/>
        </p:xfrm>
        <a:graphic>
          <a:graphicData uri="http://schemas.openxmlformats.org/drawingml/2006/table">
            <a:tbl>
              <a:tblPr/>
              <a:tblGrid>
                <a:gridCol w="2382957">
                  <a:extLst>
                    <a:ext uri="{9D8B030D-6E8A-4147-A177-3AD203B41FA5}">
                      <a16:colId xmlns:a16="http://schemas.microsoft.com/office/drawing/2014/main" val="3516711241"/>
                    </a:ext>
                  </a:extLst>
                </a:gridCol>
                <a:gridCol w="2057507">
                  <a:extLst>
                    <a:ext uri="{9D8B030D-6E8A-4147-A177-3AD203B41FA5}">
                      <a16:colId xmlns:a16="http://schemas.microsoft.com/office/drawing/2014/main" val="1611853914"/>
                    </a:ext>
                  </a:extLst>
                </a:gridCol>
              </a:tblGrid>
              <a:tr h="936170">
                <a:tc gridSpan="2">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Median Rent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 Five-Year ACS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extLst>
                  <a:ext uri="{0D108BD9-81ED-4DB2-BD59-A6C34878D82A}">
                    <a16:rowId xmlns:a16="http://schemas.microsoft.com/office/drawing/2014/main" val="382318800"/>
                  </a:ext>
                </a:extLst>
              </a:tr>
              <a:tr h="402995">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754506369"/>
                  </a:ext>
                </a:extLst>
              </a:tr>
              <a:tr h="402995">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Rent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384544801"/>
                  </a:ext>
                </a:extLst>
              </a:tr>
              <a:tr h="402995">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 Home Value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4019206148"/>
                  </a:ext>
                </a:extLst>
              </a:tr>
            </a:tbl>
          </a:graphicData>
        </a:graphic>
      </p:graphicFrame>
    </p:spTree>
    <p:extLst>
      <p:ext uri="{BB962C8B-B14F-4D97-AF65-F5344CB8AC3E}">
        <p14:creationId xmlns:p14="http://schemas.microsoft.com/office/powerpoint/2010/main" val="134641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 Problems</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455525" y="1442113"/>
            <a:ext cx="8196106" cy="2215991"/>
          </a:xfrm>
          <a:prstGeom prst="rect">
            <a:avLst/>
          </a:prstGeom>
        </p:spPr>
        <p:txBody>
          <a:bodyPr wrap="square">
            <a:spAutoFit/>
          </a:bodyPr>
          <a:lstStyle/>
          <a:p>
            <a:r>
              <a:rPr lang="en-US" sz="2300" b="1" dirty="0">
                <a:solidFill>
                  <a:schemeClr val="tx2"/>
                </a:solidFill>
                <a:ea typeface="Calibri"/>
                <a:cs typeface="Times New Roman"/>
              </a:rPr>
              <a:t>Households are considered to have housing problems if they have one of more of the four problems:</a:t>
            </a:r>
          </a:p>
          <a:p>
            <a:r>
              <a:rPr lang="en-US" sz="2300" b="1" dirty="0">
                <a:solidFill>
                  <a:schemeClr val="tx2"/>
                </a:solidFill>
                <a:ea typeface="Calibri"/>
                <a:cs typeface="Times New Roman"/>
              </a:rPr>
              <a:t>1. Housing unit lacks complete kitchen facilities;</a:t>
            </a:r>
          </a:p>
          <a:p>
            <a:r>
              <a:rPr lang="en-US" sz="2300" b="1" dirty="0">
                <a:solidFill>
                  <a:schemeClr val="tx2"/>
                </a:solidFill>
                <a:ea typeface="Calibri"/>
                <a:cs typeface="Times New Roman"/>
              </a:rPr>
              <a:t>2. Housing unit lacks complete plumbing facilities;</a:t>
            </a:r>
          </a:p>
          <a:p>
            <a:r>
              <a:rPr lang="en-US" sz="2300" b="1" dirty="0">
                <a:solidFill>
                  <a:schemeClr val="tx2"/>
                </a:solidFill>
                <a:ea typeface="Calibri"/>
                <a:cs typeface="Times New Roman"/>
              </a:rPr>
              <a:t>3. Household is overcrowded; and</a:t>
            </a:r>
          </a:p>
          <a:p>
            <a:r>
              <a:rPr lang="en-US" sz="2300" b="1" dirty="0">
                <a:solidFill>
                  <a:schemeClr val="tx2"/>
                </a:solidFill>
                <a:ea typeface="Calibri"/>
                <a:cs typeface="Times New Roman"/>
              </a:rPr>
              <a:t>4. Household is cost burdened.</a:t>
            </a:r>
          </a:p>
        </p:txBody>
      </p:sp>
      <p:graphicFrame>
        <p:nvGraphicFramePr>
          <p:cNvPr id="5" name="Table 4"/>
          <p:cNvGraphicFramePr>
            <a:graphicFrameLocks noGrp="1"/>
          </p:cNvGraphicFramePr>
          <p:nvPr>
            <p:extLst>
              <p:ext uri="{D42A27DB-BD31-4B8C-83A1-F6EECF244321}">
                <p14:modId xmlns:p14="http://schemas.microsoft.com/office/powerpoint/2010/main" val="1230207343"/>
              </p:ext>
            </p:extLst>
          </p:nvPr>
        </p:nvGraphicFramePr>
        <p:xfrm>
          <a:off x="1529398" y="4104448"/>
          <a:ext cx="6469091" cy="2069696"/>
        </p:xfrm>
        <a:graphic>
          <a:graphicData uri="http://schemas.openxmlformats.org/drawingml/2006/table">
            <a:tbl>
              <a:tblPr/>
              <a:tblGrid>
                <a:gridCol w="1443517">
                  <a:extLst>
                    <a:ext uri="{9D8B030D-6E8A-4147-A177-3AD203B41FA5}">
                      <a16:colId xmlns:a16="http://schemas.microsoft.com/office/drawing/2014/main" val="20000"/>
                    </a:ext>
                  </a:extLst>
                </a:gridCol>
                <a:gridCol w="975710">
                  <a:extLst>
                    <a:ext uri="{9D8B030D-6E8A-4147-A177-3AD203B41FA5}">
                      <a16:colId xmlns:a16="http://schemas.microsoft.com/office/drawing/2014/main" val="20001"/>
                    </a:ext>
                  </a:extLst>
                </a:gridCol>
                <a:gridCol w="855417">
                  <a:extLst>
                    <a:ext uri="{9D8B030D-6E8A-4147-A177-3AD203B41FA5}">
                      <a16:colId xmlns:a16="http://schemas.microsoft.com/office/drawing/2014/main" val="20002"/>
                    </a:ext>
                  </a:extLst>
                </a:gridCol>
                <a:gridCol w="975710">
                  <a:extLst>
                    <a:ext uri="{9D8B030D-6E8A-4147-A177-3AD203B41FA5}">
                      <a16:colId xmlns:a16="http://schemas.microsoft.com/office/drawing/2014/main" val="20003"/>
                    </a:ext>
                  </a:extLst>
                </a:gridCol>
                <a:gridCol w="855417">
                  <a:extLst>
                    <a:ext uri="{9D8B030D-6E8A-4147-A177-3AD203B41FA5}">
                      <a16:colId xmlns:a16="http://schemas.microsoft.com/office/drawing/2014/main" val="20004"/>
                    </a:ext>
                  </a:extLst>
                </a:gridCol>
                <a:gridCol w="1363320">
                  <a:extLst>
                    <a:ext uri="{9D8B030D-6E8A-4147-A177-3AD203B41FA5}">
                      <a16:colId xmlns:a16="http://schemas.microsoft.com/office/drawing/2014/main" val="20005"/>
                    </a:ext>
                  </a:extLst>
                </a:gridCol>
              </a:tblGrid>
              <a:tr h="191896">
                <a:tc gridSpan="6">
                  <a:txBody>
                    <a:bodyPr/>
                    <a:lstStyle/>
                    <a:p>
                      <a:pPr algn="ctr" fontAlgn="ctr"/>
                      <a:endParaRPr lang="en-US" sz="1200" b="1" i="0" u="none" strike="noStrike" dirty="0">
                        <a:solidFill>
                          <a:srgbClr val="FFFFFF"/>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1896">
                <a:tc gridSpan="6">
                  <a:txBody>
                    <a:bodyPr/>
                    <a:lstStyle/>
                    <a:p>
                      <a:pPr algn="ctr" fontAlgn="ctr"/>
                      <a:r>
                        <a:rPr lang="en-US" sz="1200" b="1" i="0" u="none" strike="noStrike">
                          <a:solidFill>
                            <a:srgbClr val="FFFFFF"/>
                          </a:solidFill>
                          <a:effectLst/>
                          <a:latin typeface="Arial"/>
                        </a:rPr>
                        <a:t>Overcrowding and Severe Overcrowding</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1896">
                <a:tc gridSpan="6">
                  <a:txBody>
                    <a:bodyPr/>
                    <a:lstStyle/>
                    <a:p>
                      <a:pPr algn="ctr" fontAlgn="ctr"/>
                      <a:r>
                        <a:rPr lang="en-US" sz="1200" b="0" i="0" u="none" strike="noStrike" dirty="0">
                          <a:solidFill>
                            <a:srgbClr val="FFFFFF"/>
                          </a:solidFill>
                          <a:effectLst/>
                          <a:latin typeface="Arial"/>
                        </a:rPr>
                        <a:t>State of North Dakota</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3526">
                <a:tc gridSpan="6">
                  <a:txBody>
                    <a:bodyPr/>
                    <a:lstStyle/>
                    <a:p>
                      <a:pPr algn="ctr" fontAlgn="ctr"/>
                      <a:r>
                        <a:rPr lang="en-US" sz="1200" b="0" i="0" u="none" strike="noStrike">
                          <a:solidFill>
                            <a:srgbClr val="FFFFFF"/>
                          </a:solidFill>
                          <a:effectLst/>
                          <a:latin typeface="Arial"/>
                        </a:rPr>
                        <a:t>2010 &amp; 2018 Five-Year ACS Data</a:t>
                      </a:r>
                    </a:p>
                  </a:txBody>
                  <a:tcPr marL="9525" marR="95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63090">
                <a:tc rowSpan="2">
                  <a:txBody>
                    <a:bodyPr/>
                    <a:lstStyle/>
                    <a:p>
                      <a:pPr algn="ctr" fontAlgn="ctr"/>
                      <a:r>
                        <a:rPr lang="en-US" sz="1200" b="1" i="0" u="none" strike="noStrike">
                          <a:solidFill>
                            <a:srgbClr val="000000"/>
                          </a:solidFill>
                          <a:effectLst/>
                          <a:latin typeface="Arial"/>
                        </a:rPr>
                        <a:t>Data Source</a:t>
                      </a:r>
                    </a:p>
                  </a:txBody>
                  <a:tcPr marL="9525" marR="95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algn="ctr" fontAlgn="ctr"/>
                      <a:r>
                        <a:rPr lang="en-US" sz="1200" b="1" i="0" u="none" strike="noStrike">
                          <a:solidFill>
                            <a:srgbClr val="000000"/>
                          </a:solidFill>
                          <a:effectLst/>
                          <a:latin typeface="Arial"/>
                        </a:rPr>
                        <a:t>Overcrowding</a:t>
                      </a:r>
                    </a:p>
                  </a:txBody>
                  <a:tcPr marL="9525" marR="9525" marT="9525" marB="0" anchor="ctr">
                    <a:lnL>
                      <a:noFill/>
                    </a:lnL>
                    <a:lnR>
                      <a:noFill/>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algn="ctr" fontAlgn="ctr"/>
                      <a:r>
                        <a:rPr lang="en-US" sz="1200" b="1" i="0" u="none" strike="noStrike">
                          <a:solidFill>
                            <a:srgbClr val="000000"/>
                          </a:solidFill>
                          <a:effectLst/>
                          <a:latin typeface="Arial"/>
                        </a:rPr>
                        <a:t>Severe Overcrowding</a:t>
                      </a:r>
                    </a:p>
                  </a:txBody>
                  <a:tcPr marL="9525" marR="9525" marT="9525" marB="0" anchor="ctr">
                    <a:lnL>
                      <a:noFill/>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rowSpan="2">
                  <a:txBody>
                    <a:bodyPr/>
                    <a:lstStyle/>
                    <a:p>
                      <a:pPr algn="ctr" fontAlgn="ctr"/>
                      <a:r>
                        <a:rPr lang="en-US" sz="1200" b="1" i="0" u="none" strike="noStrike">
                          <a:solidFill>
                            <a:srgbClr val="000000"/>
                          </a:solidFill>
                          <a:effectLst/>
                          <a:latin typeface="Arial"/>
                        </a:rPr>
                        <a:t>Total</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4"/>
                  </a:ext>
                </a:extLst>
              </a:tr>
              <a:tr h="248120">
                <a:tc vMerge="1">
                  <a:txBody>
                    <a:bodyPr/>
                    <a:lstStyle/>
                    <a:p>
                      <a:endParaRPr lang="en-US"/>
                    </a:p>
                  </a:txBody>
                  <a:tcPr/>
                </a:tc>
                <a:tc>
                  <a:txBody>
                    <a:bodyPr/>
                    <a:lstStyle/>
                    <a:p>
                      <a:pPr algn="ctr" fontAlgn="ctr"/>
                      <a:r>
                        <a:rPr lang="en-US" sz="1200" b="1" i="0" u="none" strike="noStrike">
                          <a:solidFill>
                            <a:srgbClr val="000000"/>
                          </a:solidFill>
                          <a:effectLst/>
                          <a:latin typeface="Arial"/>
                        </a:rPr>
                        <a:t>Households</a:t>
                      </a:r>
                    </a:p>
                  </a:txBody>
                  <a:tcPr marL="9525" marR="9525" marT="9525"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a:rPr>
                        <a:t>% of Total</a:t>
                      </a: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a:rPr>
                        <a:t>Households</a:t>
                      </a: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a:rPr>
                        <a:t>% of Total</a:t>
                      </a: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vMerge="1">
                  <a:txBody>
                    <a:bodyPr/>
                    <a:lstStyle/>
                    <a:p>
                      <a:endParaRPr lang="en-US"/>
                    </a:p>
                  </a:txBody>
                  <a:tcPr/>
                </a:tc>
                <a:extLst>
                  <a:ext uri="{0D108BD9-81ED-4DB2-BD59-A6C34878D82A}">
                    <a16:rowId xmlns:a16="http://schemas.microsoft.com/office/drawing/2014/main" val="10005"/>
                  </a:ext>
                </a:extLst>
              </a:tr>
              <a:tr h="191896">
                <a:tc gridSpan="6">
                  <a:txBody>
                    <a:bodyPr/>
                    <a:lstStyle/>
                    <a:p>
                      <a:pPr algn="ctr" fontAlgn="ctr"/>
                      <a:r>
                        <a:rPr lang="en-US" sz="1200" b="1" i="0" u="none" strike="noStrike">
                          <a:solidFill>
                            <a:srgbClr val="000000"/>
                          </a:solidFill>
                          <a:effectLst/>
                          <a:latin typeface="Arial"/>
                        </a:rPr>
                        <a:t>Total</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3938">
                <a:tc>
                  <a:txBody>
                    <a:bodyPr/>
                    <a:lstStyle/>
                    <a:p>
                      <a:pPr algn="l" fontAlgn="ctr"/>
                      <a:r>
                        <a:rPr lang="en-US" sz="1200" b="0" i="0" u="none" strike="noStrike">
                          <a:solidFill>
                            <a:srgbClr val="000000"/>
                          </a:solidFill>
                          <a:effectLst/>
                          <a:latin typeface="Arial"/>
                        </a:rPr>
                        <a:t>2010 Five-Year ACS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fontAlgn="ctr"/>
                      <a:r>
                        <a:rPr lang="en-US" sz="1200" b="0" i="0" u="none" strike="noStrike">
                          <a:solidFill>
                            <a:srgbClr val="000000"/>
                          </a:solidFill>
                          <a:effectLst/>
                          <a:latin typeface="Arial"/>
                        </a:rPr>
                        <a:t>2,417</a:t>
                      </a:r>
                    </a:p>
                  </a:txBody>
                  <a:tcPr marL="9525" marR="9525" marT="9525" marB="0" anchor="ctr">
                    <a:lnL>
                      <a:noFill/>
                    </a:lnL>
                    <a:lnR>
                      <a:noFill/>
                    </a:lnR>
                    <a:lnT>
                      <a:noFill/>
                    </a:lnT>
                    <a:lnB>
                      <a:noFill/>
                    </a:lnB>
                    <a:solidFill>
                      <a:srgbClr val="E7E6E6"/>
                    </a:solidFill>
                  </a:tcPr>
                </a:tc>
                <a:tc>
                  <a:txBody>
                    <a:bodyPr/>
                    <a:lstStyle/>
                    <a:p>
                      <a:pPr algn="ctr" fontAlgn="ctr"/>
                      <a:r>
                        <a:rPr lang="en-US" sz="1200" b="0" i="0" u="none" strike="noStrike">
                          <a:solidFill>
                            <a:srgbClr val="000000"/>
                          </a:solidFill>
                          <a:effectLst/>
                          <a:latin typeface="Arial"/>
                        </a:rPr>
                        <a:t>0.90%</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fontAlgn="ctr"/>
                      <a:r>
                        <a:rPr lang="en-US" sz="1200" b="0" i="0" u="none" strike="noStrike">
                          <a:solidFill>
                            <a:srgbClr val="000000"/>
                          </a:solidFill>
                          <a:effectLst/>
                          <a:latin typeface="Arial"/>
                        </a:rPr>
                        <a:t>542</a:t>
                      </a:r>
                    </a:p>
                  </a:txBody>
                  <a:tcPr marL="9525" marR="9525" marT="9525" marB="0" anchor="ctr">
                    <a:lnL w="635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algn="ctr" fontAlgn="ctr"/>
                      <a:r>
                        <a:rPr lang="en-US" sz="1200" b="0" i="0" u="none" strike="noStrike">
                          <a:solidFill>
                            <a:srgbClr val="000000"/>
                          </a:solidFill>
                          <a:effectLst/>
                          <a:latin typeface="Arial"/>
                        </a:rPr>
                        <a:t>0.20%</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fontAlgn="ctr"/>
                      <a:r>
                        <a:rPr lang="en-US" sz="1200" b="0" i="0" u="none" strike="noStrike">
                          <a:solidFill>
                            <a:srgbClr val="000000"/>
                          </a:solidFill>
                          <a:effectLst/>
                          <a:latin typeface="Arial"/>
                        </a:rPr>
                        <a:t>276,642</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91402">
                <a:tc>
                  <a:txBody>
                    <a:bodyPr/>
                    <a:lstStyle/>
                    <a:p>
                      <a:pPr algn="l" fontAlgn="ctr"/>
                      <a:r>
                        <a:rPr lang="en-US" sz="1200" b="0" i="0" u="none" strike="noStrike">
                          <a:solidFill>
                            <a:srgbClr val="000000"/>
                          </a:solidFill>
                          <a:effectLst/>
                          <a:latin typeface="Arial"/>
                        </a:rPr>
                        <a:t>2018 Five-Year ACS</a:t>
                      </a:r>
                    </a:p>
                  </a:txBody>
                  <a:tcPr marL="9525" marR="95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rPr>
                        <a:t>4,111</a:t>
                      </a:r>
                    </a:p>
                  </a:txBody>
                  <a:tcPr marL="9525" marR="9525" marT="9525"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rPr>
                        <a:t>1.30%</a:t>
                      </a: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rPr>
                        <a:t>2,246</a:t>
                      </a:r>
                    </a:p>
                  </a:txBody>
                  <a:tcPr marL="9525" marR="9525" marT="9525" marB="0" anchor="ctr">
                    <a:lnL w="6350" cap="flat" cmpd="sng" algn="ctr">
                      <a:solidFill>
                        <a:srgbClr val="FAA21A"/>
                      </a:solidFill>
                      <a:prstDash val="dot"/>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rPr>
                        <a:t>0.70%</a:t>
                      </a: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dirty="0">
                          <a:solidFill>
                            <a:srgbClr val="000000"/>
                          </a:solidFill>
                          <a:effectLst/>
                          <a:latin typeface="Arial"/>
                        </a:rPr>
                        <a:t>314,903</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6043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 Problems</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42878605"/>
              </p:ext>
            </p:extLst>
          </p:nvPr>
        </p:nvGraphicFramePr>
        <p:xfrm>
          <a:off x="1598059" y="1382952"/>
          <a:ext cx="5791763" cy="2062226"/>
        </p:xfrm>
        <a:graphic>
          <a:graphicData uri="http://schemas.openxmlformats.org/drawingml/2006/table">
            <a:tbl>
              <a:tblPr firstRow="1" firstCol="1" bandRow="1"/>
              <a:tblGrid>
                <a:gridCol w="2897921">
                  <a:extLst>
                    <a:ext uri="{9D8B030D-6E8A-4147-A177-3AD203B41FA5}">
                      <a16:colId xmlns:a16="http://schemas.microsoft.com/office/drawing/2014/main" val="20000"/>
                    </a:ext>
                  </a:extLst>
                </a:gridCol>
                <a:gridCol w="1549938">
                  <a:extLst>
                    <a:ext uri="{9D8B030D-6E8A-4147-A177-3AD203B41FA5}">
                      <a16:colId xmlns:a16="http://schemas.microsoft.com/office/drawing/2014/main" val="20001"/>
                    </a:ext>
                  </a:extLst>
                </a:gridCol>
                <a:gridCol w="1343904">
                  <a:extLst>
                    <a:ext uri="{9D8B030D-6E8A-4147-A177-3AD203B41FA5}">
                      <a16:colId xmlns:a16="http://schemas.microsoft.com/office/drawing/2014/main" val="20002"/>
                    </a:ext>
                  </a:extLst>
                </a:gridCol>
              </a:tblGrid>
              <a:tr h="753374">
                <a:tc gridSpan="3">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Households with Incomplete Plumbing Facilities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a:solidFill>
                            <a:srgbClr val="FFFFFF"/>
                          </a:solidFill>
                          <a:effectLst/>
                          <a:latin typeface="Arial"/>
                          <a:ea typeface="Calibri"/>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2010 and 2018 Five-Year ACS Data</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5655">
                <a:tc>
                  <a:txBody>
                    <a:bodyPr/>
                    <a:lstStyle/>
                    <a:p>
                      <a:pPr marL="0" marR="0">
                        <a:lnSpc>
                          <a:spcPct val="115000"/>
                        </a:lnSpc>
                        <a:spcBef>
                          <a:spcPts val="0"/>
                        </a:spcBef>
                        <a:spcAft>
                          <a:spcPts val="0"/>
                        </a:spcAft>
                      </a:pPr>
                      <a:r>
                        <a:rPr lang="en-US" sz="1200" b="1">
                          <a:effectLst/>
                          <a:latin typeface="Arial"/>
                          <a:ea typeface="Calibri"/>
                          <a:cs typeface="Times New Roman"/>
                        </a:rPr>
                        <a:t>Households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2010 Five-Year ACS</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2018 Five-Year ACS</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207827">
                <a:tc>
                  <a:txBody>
                    <a:bodyPr/>
                    <a:lstStyle/>
                    <a:p>
                      <a:pPr marL="0" marR="0">
                        <a:lnSpc>
                          <a:spcPct val="115000"/>
                        </a:lnSpc>
                        <a:spcBef>
                          <a:spcPts val="0"/>
                        </a:spcBef>
                        <a:spcAft>
                          <a:spcPts val="0"/>
                        </a:spcAft>
                      </a:pPr>
                      <a:r>
                        <a:rPr lang="en-US" sz="1200">
                          <a:effectLst/>
                          <a:latin typeface="Arial"/>
                          <a:ea typeface="Calibri"/>
                          <a:cs typeface="Times New Roman"/>
                        </a:rPr>
                        <a:t>With Complete Plumbing Facilities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275,922</a:t>
                      </a: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313,751</a:t>
                      </a: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2"/>
                  </a:ext>
                </a:extLst>
              </a:tr>
              <a:tr h="262261">
                <a:tc>
                  <a:txBody>
                    <a:bodyPr/>
                    <a:lstStyle/>
                    <a:p>
                      <a:pPr marL="0" marR="0">
                        <a:lnSpc>
                          <a:spcPct val="115000"/>
                        </a:lnSpc>
                        <a:spcBef>
                          <a:spcPts val="0"/>
                        </a:spcBef>
                        <a:spcAft>
                          <a:spcPts val="0"/>
                        </a:spcAft>
                      </a:pPr>
                      <a:r>
                        <a:rPr lang="en-US" sz="1200">
                          <a:effectLst/>
                          <a:latin typeface="Arial"/>
                          <a:ea typeface="Calibri"/>
                          <a:cs typeface="Times New Roman"/>
                        </a:rPr>
                        <a:t>Lacking Complete Plumbing Facilities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720</a:t>
                      </a: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1,152</a:t>
                      </a: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207827">
                <a:tc>
                  <a:txBody>
                    <a:bodyPr/>
                    <a:lstStyle/>
                    <a:p>
                      <a:pPr marL="0" marR="0">
                        <a:lnSpc>
                          <a:spcPct val="115000"/>
                        </a:lnSpc>
                        <a:spcBef>
                          <a:spcPts val="0"/>
                        </a:spcBef>
                        <a:spcAft>
                          <a:spcPts val="0"/>
                        </a:spcAft>
                      </a:pPr>
                      <a:r>
                        <a:rPr lang="en-US" sz="1200" b="1">
                          <a:effectLst/>
                          <a:latin typeface="Arial"/>
                          <a:ea typeface="Calibri"/>
                          <a:cs typeface="Times New Roman"/>
                        </a:rPr>
                        <a:t>Total Households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276,642</a:t>
                      </a:r>
                      <a:endParaRPr lang="en-US" sz="1200">
                        <a:effectLst/>
                        <a:latin typeface="Arial"/>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314,903</a:t>
                      </a:r>
                      <a:endParaRPr lang="en-US" sz="1200">
                        <a:effectLst/>
                        <a:latin typeface="Arial"/>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04"/>
                  </a:ext>
                </a:extLst>
              </a:tr>
              <a:tr h="207827">
                <a:tc>
                  <a:txBody>
                    <a:bodyPr/>
                    <a:lstStyle/>
                    <a:p>
                      <a:pPr marL="0" marR="0">
                        <a:lnSpc>
                          <a:spcPct val="115000"/>
                        </a:lnSpc>
                        <a:spcBef>
                          <a:spcPts val="0"/>
                        </a:spcBef>
                        <a:spcAft>
                          <a:spcPts val="0"/>
                        </a:spcAft>
                      </a:pPr>
                      <a:r>
                        <a:rPr lang="en-US" sz="1200" b="1">
                          <a:effectLst/>
                          <a:latin typeface="Arial"/>
                          <a:ea typeface="Calibri"/>
                          <a:cs typeface="Times New Roman"/>
                        </a:rPr>
                        <a:t>Percent Lacking</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0.3%</a:t>
                      </a:r>
                      <a:endParaRPr lang="en-US" sz="1200">
                        <a:effectLst/>
                        <a:latin typeface="Arial"/>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0.4%</a:t>
                      </a:r>
                      <a:endParaRPr lang="en-US" sz="1200" dirty="0">
                        <a:effectLst/>
                        <a:latin typeface="Arial"/>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39861466"/>
              </p:ext>
            </p:extLst>
          </p:nvPr>
        </p:nvGraphicFramePr>
        <p:xfrm>
          <a:off x="1611940" y="4040210"/>
          <a:ext cx="5843937" cy="2079236"/>
        </p:xfrm>
        <a:graphic>
          <a:graphicData uri="http://schemas.openxmlformats.org/drawingml/2006/table">
            <a:tbl>
              <a:tblPr firstRow="1" firstCol="1" bandRow="1"/>
              <a:tblGrid>
                <a:gridCol w="2733847">
                  <a:extLst>
                    <a:ext uri="{9D8B030D-6E8A-4147-A177-3AD203B41FA5}">
                      <a16:colId xmlns:a16="http://schemas.microsoft.com/office/drawing/2014/main" val="20000"/>
                    </a:ext>
                  </a:extLst>
                </a:gridCol>
                <a:gridCol w="1775456">
                  <a:extLst>
                    <a:ext uri="{9D8B030D-6E8A-4147-A177-3AD203B41FA5}">
                      <a16:colId xmlns:a16="http://schemas.microsoft.com/office/drawing/2014/main" val="20001"/>
                    </a:ext>
                  </a:extLst>
                </a:gridCol>
                <a:gridCol w="1334634">
                  <a:extLst>
                    <a:ext uri="{9D8B030D-6E8A-4147-A177-3AD203B41FA5}">
                      <a16:colId xmlns:a16="http://schemas.microsoft.com/office/drawing/2014/main" val="20002"/>
                    </a:ext>
                  </a:extLst>
                </a:gridCol>
              </a:tblGrid>
              <a:tr h="784262">
                <a:tc gridSpan="3">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Households with Incomplete Kitchen Facilities</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2010 and 2018 Five-Year ACS Data</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1658">
                <a:tc>
                  <a:txBody>
                    <a:bodyPr/>
                    <a:lstStyle/>
                    <a:p>
                      <a:pPr marL="0" marR="0">
                        <a:lnSpc>
                          <a:spcPct val="115000"/>
                        </a:lnSpc>
                        <a:spcBef>
                          <a:spcPts val="0"/>
                        </a:spcBef>
                        <a:spcAft>
                          <a:spcPts val="0"/>
                        </a:spcAft>
                      </a:pPr>
                      <a:r>
                        <a:rPr lang="en-US" sz="1200" b="1">
                          <a:effectLst/>
                          <a:latin typeface="Arial"/>
                          <a:ea typeface="Calibri"/>
                          <a:cs typeface="Times New Roman"/>
                        </a:rPr>
                        <a:t>Households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2010 Five-Year ACS</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2018 Five-Year ACS</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215829">
                <a:tc>
                  <a:txBody>
                    <a:bodyPr/>
                    <a:lstStyle/>
                    <a:p>
                      <a:pPr marL="0" marR="0">
                        <a:lnSpc>
                          <a:spcPct val="115000"/>
                        </a:lnSpc>
                        <a:spcBef>
                          <a:spcPts val="0"/>
                        </a:spcBef>
                        <a:spcAft>
                          <a:spcPts val="0"/>
                        </a:spcAft>
                      </a:pPr>
                      <a:r>
                        <a:rPr lang="en-US" sz="1200">
                          <a:effectLst/>
                          <a:latin typeface="Arial"/>
                          <a:ea typeface="Calibri"/>
                          <a:cs typeface="Times New Roman"/>
                        </a:rPr>
                        <a:t>With Complete Kitchen Facilities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274,894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312,730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2"/>
                  </a:ext>
                </a:extLst>
              </a:tr>
              <a:tr h="215829">
                <a:tc>
                  <a:txBody>
                    <a:bodyPr/>
                    <a:lstStyle/>
                    <a:p>
                      <a:pPr marL="0" marR="0">
                        <a:lnSpc>
                          <a:spcPct val="115000"/>
                        </a:lnSpc>
                        <a:spcBef>
                          <a:spcPts val="0"/>
                        </a:spcBef>
                        <a:spcAft>
                          <a:spcPts val="0"/>
                        </a:spcAft>
                      </a:pPr>
                      <a:r>
                        <a:rPr lang="en-US" sz="1200">
                          <a:effectLst/>
                          <a:latin typeface="Arial"/>
                          <a:ea typeface="Calibri"/>
                          <a:cs typeface="Times New Roman"/>
                        </a:rPr>
                        <a:t>Lacking Complete Kitchen Facilities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1,748</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2,173</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215829">
                <a:tc>
                  <a:txBody>
                    <a:bodyPr/>
                    <a:lstStyle/>
                    <a:p>
                      <a:pPr marL="0" marR="0">
                        <a:lnSpc>
                          <a:spcPct val="115000"/>
                        </a:lnSpc>
                        <a:spcBef>
                          <a:spcPts val="0"/>
                        </a:spcBef>
                        <a:spcAft>
                          <a:spcPts val="0"/>
                        </a:spcAft>
                      </a:pPr>
                      <a:r>
                        <a:rPr lang="en-US" sz="1200" b="1">
                          <a:effectLst/>
                          <a:latin typeface="Arial"/>
                          <a:ea typeface="Calibri"/>
                          <a:cs typeface="Times New Roman"/>
                        </a:rPr>
                        <a:t>Total Households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276,642</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314,903</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04"/>
                  </a:ext>
                </a:extLst>
              </a:tr>
              <a:tr h="215829">
                <a:tc>
                  <a:txBody>
                    <a:bodyPr/>
                    <a:lstStyle/>
                    <a:p>
                      <a:pPr marL="0" marR="0">
                        <a:lnSpc>
                          <a:spcPct val="115000"/>
                        </a:lnSpc>
                        <a:spcBef>
                          <a:spcPts val="0"/>
                        </a:spcBef>
                        <a:spcAft>
                          <a:spcPts val="0"/>
                        </a:spcAft>
                      </a:pPr>
                      <a:r>
                        <a:rPr lang="en-US" sz="1200" b="1">
                          <a:effectLst/>
                          <a:latin typeface="Arial"/>
                          <a:ea typeface="Calibri"/>
                          <a:cs typeface="Times New Roman"/>
                        </a:rPr>
                        <a:t>Percent Lacking</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0.6%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0.7%</a:t>
                      </a:r>
                      <a:endParaRPr lang="en-US" sz="12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987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 Problems</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8838536"/>
              </p:ext>
            </p:extLst>
          </p:nvPr>
        </p:nvGraphicFramePr>
        <p:xfrm>
          <a:off x="1497484" y="1835989"/>
          <a:ext cx="5740399" cy="3583305"/>
        </p:xfrm>
        <a:graphic>
          <a:graphicData uri="http://schemas.openxmlformats.org/drawingml/2006/table">
            <a:tbl>
              <a:tblPr/>
              <a:tblGrid>
                <a:gridCol w="1497081">
                  <a:extLst>
                    <a:ext uri="{9D8B030D-6E8A-4147-A177-3AD203B41FA5}">
                      <a16:colId xmlns:a16="http://schemas.microsoft.com/office/drawing/2014/main" val="20000"/>
                    </a:ext>
                  </a:extLst>
                </a:gridCol>
                <a:gridCol w="982161">
                  <a:extLst>
                    <a:ext uri="{9D8B030D-6E8A-4147-A177-3AD203B41FA5}">
                      <a16:colId xmlns:a16="http://schemas.microsoft.com/office/drawing/2014/main" val="20001"/>
                    </a:ext>
                  </a:extLst>
                </a:gridCol>
                <a:gridCol w="820057">
                  <a:extLst>
                    <a:ext uri="{9D8B030D-6E8A-4147-A177-3AD203B41FA5}">
                      <a16:colId xmlns:a16="http://schemas.microsoft.com/office/drawing/2014/main" val="20002"/>
                    </a:ext>
                  </a:extLst>
                </a:gridCol>
                <a:gridCol w="982161">
                  <a:extLst>
                    <a:ext uri="{9D8B030D-6E8A-4147-A177-3AD203B41FA5}">
                      <a16:colId xmlns:a16="http://schemas.microsoft.com/office/drawing/2014/main" val="20003"/>
                    </a:ext>
                  </a:extLst>
                </a:gridCol>
                <a:gridCol w="820057">
                  <a:extLst>
                    <a:ext uri="{9D8B030D-6E8A-4147-A177-3AD203B41FA5}">
                      <a16:colId xmlns:a16="http://schemas.microsoft.com/office/drawing/2014/main" val="20004"/>
                    </a:ext>
                  </a:extLst>
                </a:gridCol>
                <a:gridCol w="638882">
                  <a:extLst>
                    <a:ext uri="{9D8B030D-6E8A-4147-A177-3AD203B41FA5}">
                      <a16:colId xmlns:a16="http://schemas.microsoft.com/office/drawing/2014/main" val="20005"/>
                    </a:ext>
                  </a:extLst>
                </a:gridCol>
              </a:tblGrid>
              <a:tr h="200025">
                <a:tc gridSpan="6">
                  <a:txBody>
                    <a:bodyPr/>
                    <a:lstStyle/>
                    <a:p>
                      <a:pPr algn="ctr" fontAlgn="ctr"/>
                      <a:r>
                        <a:rPr lang="en-US" sz="1200" b="1" i="0" u="none" strike="noStrike" dirty="0">
                          <a:solidFill>
                            <a:srgbClr val="FFFFFF"/>
                          </a:solidFill>
                          <a:effectLst/>
                          <a:latin typeface="Arial"/>
                        </a:rPr>
                        <a:t>Cost Burden and Severe Cost Burden by Tenure</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6">
                  <a:txBody>
                    <a:bodyPr/>
                    <a:lstStyle/>
                    <a:p>
                      <a:pPr algn="ctr" fontAlgn="ctr"/>
                      <a:r>
                        <a:rPr lang="en-US" sz="1200" b="0" i="0" u="none" strike="noStrike">
                          <a:solidFill>
                            <a:srgbClr val="FFFFFF"/>
                          </a:solidFill>
                          <a:effectLst/>
                          <a:latin typeface="Arial"/>
                        </a:rPr>
                        <a:t>State of North Dakota</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0025">
                <a:tc gridSpan="6">
                  <a:txBody>
                    <a:bodyPr/>
                    <a:lstStyle/>
                    <a:p>
                      <a:pPr algn="ctr" fontAlgn="ctr"/>
                      <a:r>
                        <a:rPr lang="en-US" sz="1200" b="0" i="0" u="none" strike="noStrike">
                          <a:solidFill>
                            <a:srgbClr val="FFFFFF"/>
                          </a:solidFill>
                          <a:effectLst/>
                          <a:latin typeface="Arial"/>
                        </a:rPr>
                        <a:t>2010 &amp; 2018 Five-Year ACS Data</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563">
                <a:tc rowSpan="2">
                  <a:txBody>
                    <a:bodyPr/>
                    <a:lstStyle/>
                    <a:p>
                      <a:pPr algn="l" fontAlgn="ctr"/>
                      <a:r>
                        <a:rPr lang="en-US" sz="1200" b="1" i="0" u="none" strike="noStrike">
                          <a:solidFill>
                            <a:srgbClr val="000000"/>
                          </a:solidFill>
                          <a:effectLst/>
                          <a:latin typeface="Arial"/>
                        </a:rPr>
                        <a:t>Data Source</a:t>
                      </a:r>
                    </a:p>
                  </a:txBody>
                  <a:tcPr marL="9525" marR="9525" marT="9525" marB="0" anchor="ctr">
                    <a:lnL w="12700" cap="flat" cmpd="sng" algn="ctr">
                      <a:solidFill>
                        <a:srgbClr val="FAA21A"/>
                      </a:solidFill>
                      <a:prstDash val="solid"/>
                      <a:round/>
                      <a:headEnd type="none" w="med" len="med"/>
                      <a:tailEnd type="none" w="med" len="med"/>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algn="ctr" fontAlgn="ctr"/>
                      <a:r>
                        <a:rPr lang="en-US" sz="1200" b="1" i="0" u="none" strike="noStrike" dirty="0">
                          <a:solidFill>
                            <a:srgbClr val="000000"/>
                          </a:solidFill>
                          <a:effectLst/>
                          <a:latin typeface="Arial"/>
                        </a:rPr>
                        <a:t>31%-50% </a:t>
                      </a:r>
                    </a:p>
                    <a:p>
                      <a:pPr algn="ctr" fontAlgn="ctr"/>
                      <a:r>
                        <a:rPr lang="en-US" sz="1200" b="1" i="0" u="none" strike="noStrike" dirty="0">
                          <a:solidFill>
                            <a:srgbClr val="000000"/>
                          </a:solidFill>
                          <a:effectLst/>
                          <a:latin typeface="Arial"/>
                        </a:rPr>
                        <a:t>Cost Burden</a:t>
                      </a:r>
                    </a:p>
                  </a:txBody>
                  <a:tcPr marL="9525" marR="9525" marT="9525" marB="0" anchor="ctr">
                    <a:lnL w="6350" cap="flat" cmpd="sng" algn="ctr">
                      <a:solidFill>
                        <a:srgbClr val="FAA21A"/>
                      </a:solidFill>
                      <a:prstDash val="dot"/>
                      <a:round/>
                      <a:headEnd type="none" w="med" len="med"/>
                      <a:tailEnd type="none" w="med" len="med"/>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Arial"/>
                        </a:rPr>
                        <a:t>Above 50% </a:t>
                      </a:r>
                    </a:p>
                    <a:p>
                      <a:pPr algn="ctr" fontAlgn="ctr"/>
                      <a:r>
                        <a:rPr lang="en-US" sz="1200" b="1" i="0" u="none" strike="noStrike" dirty="0">
                          <a:solidFill>
                            <a:srgbClr val="000000"/>
                          </a:solidFill>
                          <a:effectLst/>
                          <a:latin typeface="Arial"/>
                        </a:rPr>
                        <a:t>Severe Cost Burden</a:t>
                      </a:r>
                    </a:p>
                  </a:txBody>
                  <a:tcPr marL="9525" marR="9525" marT="9525" marB="0" anchor="ctr">
                    <a:lnL w="6350" cap="flat" cmpd="sng" algn="ctr">
                      <a:solidFill>
                        <a:srgbClr val="FAA21A"/>
                      </a:solidFill>
                      <a:prstDash val="dot"/>
                      <a:round/>
                      <a:headEnd type="none" w="med" len="med"/>
                      <a:tailEnd type="none" w="med" len="med"/>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rowSpan="2">
                  <a:txBody>
                    <a:bodyPr/>
                    <a:lstStyle/>
                    <a:p>
                      <a:pPr algn="ctr" fontAlgn="ctr"/>
                      <a:r>
                        <a:rPr lang="en-US" sz="1200" b="1" i="0" u="none" strike="noStrike">
                          <a:solidFill>
                            <a:srgbClr val="000000"/>
                          </a:solidFill>
                          <a:effectLst/>
                          <a:latin typeface="Arial"/>
                        </a:rPr>
                        <a:t>Total</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209550">
                <a:tc vMerge="1">
                  <a:txBody>
                    <a:bodyPr/>
                    <a:lstStyle/>
                    <a:p>
                      <a:endParaRPr lang="en-US"/>
                    </a:p>
                  </a:txBody>
                  <a:tcPr/>
                </a:tc>
                <a:tc>
                  <a:txBody>
                    <a:bodyPr/>
                    <a:lstStyle/>
                    <a:p>
                      <a:pPr algn="ctr" fontAlgn="ctr"/>
                      <a:r>
                        <a:rPr lang="en-US" sz="1200" b="1" i="0" u="none" strike="noStrike">
                          <a:solidFill>
                            <a:srgbClr val="000000"/>
                          </a:solidFill>
                          <a:effectLst/>
                          <a:latin typeface="Arial"/>
                        </a:rPr>
                        <a:t>Households</a:t>
                      </a:r>
                    </a:p>
                  </a:txBody>
                  <a:tcPr marL="9525" marR="9525" marT="9525"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a:rPr>
                        <a:t>% of Total</a:t>
                      </a: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a:rPr>
                        <a:t>Households</a:t>
                      </a: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a:rPr>
                        <a:t>% of Total</a:t>
                      </a: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vMerge="1">
                  <a:txBody>
                    <a:bodyPr/>
                    <a:lstStyle/>
                    <a:p>
                      <a:endParaRPr lang="en-US"/>
                    </a:p>
                  </a:txBody>
                  <a:tcPr/>
                </a:tc>
                <a:extLst>
                  <a:ext uri="{0D108BD9-81ED-4DB2-BD59-A6C34878D82A}">
                    <a16:rowId xmlns:a16="http://schemas.microsoft.com/office/drawing/2014/main" val="10004"/>
                  </a:ext>
                </a:extLst>
              </a:tr>
              <a:tr h="200025">
                <a:tc gridSpan="6">
                  <a:txBody>
                    <a:bodyPr/>
                    <a:lstStyle/>
                    <a:p>
                      <a:pPr algn="ctr" fontAlgn="ctr"/>
                      <a:r>
                        <a:rPr lang="en-US" sz="1200" b="1" i="0" u="none" strike="noStrike">
                          <a:solidFill>
                            <a:srgbClr val="000000"/>
                          </a:solidFill>
                          <a:effectLst/>
                          <a:latin typeface="Arial"/>
                        </a:rPr>
                        <a:t>Owner With a Mortgage</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90500">
                <a:tc>
                  <a:txBody>
                    <a:bodyPr/>
                    <a:lstStyle/>
                    <a:p>
                      <a:pPr algn="l" fontAlgn="ctr"/>
                      <a:r>
                        <a:rPr lang="en-US" sz="1200" b="0" i="0" u="none" strike="noStrike">
                          <a:solidFill>
                            <a:srgbClr val="000000"/>
                          </a:solidFill>
                          <a:effectLst/>
                          <a:latin typeface="Arial"/>
                          <a:cs typeface="Arial"/>
                        </a:rPr>
                        <a:t>2010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15,888</a:t>
                      </a:r>
                      <a:endParaRPr lang="en-US" sz="1200" b="0" i="0" u="none" strike="noStrike">
                        <a:solidFill>
                          <a:srgbClr val="000000"/>
                        </a:solidFill>
                        <a:effectLst/>
                        <a:latin typeface="Arial"/>
                      </a:endParaRPr>
                    </a:p>
                  </a:txBody>
                  <a:tcPr marL="9525" marR="9525" marT="9525" marB="0" anchor="ctr">
                    <a:lnL>
                      <a:noFill/>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15.80%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5,981</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5.90%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100,620</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10006"/>
                  </a:ext>
                </a:extLst>
              </a:tr>
              <a:tr h="200025">
                <a:tc>
                  <a:txBody>
                    <a:bodyPr/>
                    <a:lstStyle/>
                    <a:p>
                      <a:pPr algn="l" fontAlgn="ctr"/>
                      <a:r>
                        <a:rPr lang="en-US" sz="1200" b="0" i="0" u="none" strike="noStrike">
                          <a:solidFill>
                            <a:srgbClr val="000000"/>
                          </a:solidFill>
                          <a:effectLst/>
                          <a:latin typeface="Arial"/>
                          <a:cs typeface="Arial"/>
                        </a:rPr>
                        <a:t>2018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12,073</a:t>
                      </a:r>
                      <a:endParaRPr lang="en-US"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11.50%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5,573</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5.30%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104,979</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7"/>
                  </a:ext>
                </a:extLst>
              </a:tr>
              <a:tr h="200025">
                <a:tc gridSpan="6">
                  <a:txBody>
                    <a:bodyPr/>
                    <a:lstStyle/>
                    <a:p>
                      <a:pPr algn="ctr" fontAlgn="ctr"/>
                      <a:r>
                        <a:rPr lang="en-US" sz="1200" b="1" i="0" u="none" strike="noStrike">
                          <a:solidFill>
                            <a:srgbClr val="000000"/>
                          </a:solidFill>
                          <a:effectLst/>
                          <a:latin typeface="Arial"/>
                        </a:rPr>
                        <a:t>Owner Without a Mortgage</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algn="l" fontAlgn="ctr"/>
                      <a:r>
                        <a:rPr lang="en-US" sz="1200" b="0" i="0" u="none" strike="noStrike">
                          <a:solidFill>
                            <a:srgbClr val="000000"/>
                          </a:solidFill>
                          <a:effectLst/>
                          <a:latin typeface="Arial"/>
                          <a:cs typeface="Arial"/>
                        </a:rPr>
                        <a:t>2010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5,927</a:t>
                      </a:r>
                      <a:endParaRPr lang="en-US" sz="1200" b="0" i="0" u="none" strike="noStrike">
                        <a:solidFill>
                          <a:srgbClr val="000000"/>
                        </a:solidFill>
                        <a:effectLst/>
                        <a:latin typeface="Arial"/>
                      </a:endParaRPr>
                    </a:p>
                  </a:txBody>
                  <a:tcPr marL="9525" marR="9525" marT="9525" marB="0" anchor="ctr">
                    <a:lnL>
                      <a:noFill/>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7.10%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4,307</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5.20%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83,497</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10009"/>
                  </a:ext>
                </a:extLst>
              </a:tr>
              <a:tr h="200025">
                <a:tc>
                  <a:txBody>
                    <a:bodyPr/>
                    <a:lstStyle/>
                    <a:p>
                      <a:pPr algn="l" fontAlgn="ctr"/>
                      <a:r>
                        <a:rPr lang="en-US" sz="1200" b="0" i="0" u="none" strike="noStrike">
                          <a:solidFill>
                            <a:srgbClr val="000000"/>
                          </a:solidFill>
                          <a:effectLst/>
                          <a:latin typeface="Arial"/>
                          <a:cs typeface="Arial"/>
                        </a:rPr>
                        <a:t>2018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4,466</a:t>
                      </a:r>
                      <a:endParaRPr lang="en-US"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4.80%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3,968</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4.30%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92,368</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0"/>
                  </a:ext>
                </a:extLst>
              </a:tr>
              <a:tr h="209550">
                <a:tc gridSpan="6">
                  <a:txBody>
                    <a:bodyPr/>
                    <a:lstStyle/>
                    <a:p>
                      <a:pPr algn="ctr" fontAlgn="ctr"/>
                      <a:r>
                        <a:rPr lang="en-US" sz="1200" b="1" i="0" u="none" strike="noStrike">
                          <a:solidFill>
                            <a:srgbClr val="000000"/>
                          </a:solidFill>
                          <a:effectLst/>
                          <a:latin typeface="Arial"/>
                        </a:rPr>
                        <a:t>Renter</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09550">
                <a:tc>
                  <a:txBody>
                    <a:bodyPr/>
                    <a:lstStyle/>
                    <a:p>
                      <a:pPr algn="l" fontAlgn="ctr"/>
                      <a:r>
                        <a:rPr lang="en-US" sz="1200" b="0" i="0" u="none" strike="noStrike">
                          <a:solidFill>
                            <a:srgbClr val="000000"/>
                          </a:solidFill>
                          <a:effectLst/>
                          <a:latin typeface="Arial"/>
                          <a:cs typeface="Arial"/>
                        </a:rPr>
                        <a:t>2010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16,711</a:t>
                      </a:r>
                      <a:endParaRPr lang="en-US" sz="1200" b="0" i="0" u="none" strike="noStrike">
                        <a:solidFill>
                          <a:srgbClr val="000000"/>
                        </a:solidFill>
                        <a:effectLst/>
                        <a:latin typeface="Arial"/>
                      </a:endParaRPr>
                    </a:p>
                  </a:txBody>
                  <a:tcPr marL="9525" marR="9525" marT="9525" marB="0" anchor="ctr">
                    <a:lnL>
                      <a:noFill/>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18.10%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17,299</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18.70%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92,525</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10012"/>
                  </a:ext>
                </a:extLst>
              </a:tr>
              <a:tr h="200025">
                <a:tc>
                  <a:txBody>
                    <a:bodyPr/>
                    <a:lstStyle/>
                    <a:p>
                      <a:pPr algn="l" fontAlgn="ctr"/>
                      <a:r>
                        <a:rPr lang="en-US" sz="1200" b="0" i="0" u="none" strike="noStrike">
                          <a:solidFill>
                            <a:srgbClr val="000000"/>
                          </a:solidFill>
                          <a:effectLst/>
                          <a:latin typeface="Arial"/>
                          <a:cs typeface="Arial"/>
                        </a:rPr>
                        <a:t>2018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21,605</a:t>
                      </a:r>
                      <a:endParaRPr lang="en-US" sz="1200" b="0" i="0" u="none" strike="noStrike">
                        <a:solidFill>
                          <a:srgbClr val="000000"/>
                        </a:solidFill>
                        <a:effectLst/>
                        <a:latin typeface="Arial"/>
                      </a:endParaRP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18.40%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20,358</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17.30%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117,556</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3"/>
                  </a:ext>
                </a:extLst>
              </a:tr>
              <a:tr h="209550">
                <a:tc gridSpan="6">
                  <a:txBody>
                    <a:bodyPr/>
                    <a:lstStyle/>
                    <a:p>
                      <a:pPr algn="ctr" fontAlgn="ctr"/>
                      <a:r>
                        <a:rPr lang="en-US" sz="1200" b="1" i="0" u="none" strike="noStrike">
                          <a:solidFill>
                            <a:srgbClr val="000000"/>
                          </a:solidFill>
                          <a:effectLst/>
                          <a:latin typeface="Arial"/>
                        </a:rPr>
                        <a:t>Total</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90500">
                <a:tc>
                  <a:txBody>
                    <a:bodyPr/>
                    <a:lstStyle/>
                    <a:p>
                      <a:pPr algn="l" fontAlgn="ctr"/>
                      <a:r>
                        <a:rPr lang="en-US" sz="1200" b="0" i="0" u="none" strike="noStrike">
                          <a:solidFill>
                            <a:srgbClr val="000000"/>
                          </a:solidFill>
                          <a:effectLst/>
                          <a:latin typeface="Arial"/>
                          <a:cs typeface="Arial"/>
                        </a:rPr>
                        <a:t>2010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38,526</a:t>
                      </a:r>
                      <a:endParaRPr lang="en-US" sz="1200" b="0" i="0" u="none" strike="noStrike">
                        <a:solidFill>
                          <a:srgbClr val="000000"/>
                        </a:solidFill>
                        <a:effectLst/>
                        <a:latin typeface="Arial"/>
                      </a:endParaRPr>
                    </a:p>
                  </a:txBody>
                  <a:tcPr marL="9525" marR="9525" marT="9525" marB="0" anchor="ctr">
                    <a:lnL>
                      <a:noFill/>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13.90%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27,587</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10.00%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tc>
                  <a:txBody>
                    <a:bodyPr/>
                    <a:lstStyle/>
                    <a:p>
                      <a:pPr algn="ctr" fontAlgn="ctr"/>
                      <a:r>
                        <a:rPr lang="en-US" sz="1200" b="0" i="0" u="none" strike="noStrike">
                          <a:solidFill>
                            <a:srgbClr val="000000"/>
                          </a:solidFill>
                          <a:effectLst/>
                          <a:latin typeface="Arial"/>
                          <a:cs typeface="Arial"/>
                        </a:rPr>
                        <a:t>276,642</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635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10015"/>
                  </a:ext>
                </a:extLst>
              </a:tr>
              <a:tr h="200025">
                <a:tc>
                  <a:txBody>
                    <a:bodyPr/>
                    <a:lstStyle/>
                    <a:p>
                      <a:pPr algn="l" fontAlgn="ctr"/>
                      <a:r>
                        <a:rPr lang="en-US" sz="1200" b="0" i="0" u="none" strike="noStrike">
                          <a:solidFill>
                            <a:srgbClr val="000000"/>
                          </a:solidFill>
                          <a:effectLst/>
                          <a:latin typeface="Arial"/>
                          <a:cs typeface="Arial"/>
                        </a:rPr>
                        <a:t>2018 Five-Year ACS</a:t>
                      </a:r>
                      <a:endParaRPr lang="en-US" sz="1200" b="0" i="0" u="none" strike="noStrike">
                        <a:solidFill>
                          <a:srgbClr val="000000"/>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38,144</a:t>
                      </a:r>
                      <a:endParaRPr lang="en-US"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12.10%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29,899</a:t>
                      </a:r>
                      <a:endParaRPr lang="en-US" sz="1200" b="0" i="0" u="none" strike="noStrike">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a:solidFill>
                            <a:srgbClr val="000000"/>
                          </a:solidFill>
                          <a:effectLst/>
                          <a:latin typeface="Arial"/>
                          <a:cs typeface="Arial"/>
                        </a:rPr>
                        <a:t>9.50%</a:t>
                      </a:r>
                      <a:endParaRPr lang="en-US" sz="1200" b="0" i="0" u="none" strike="noStrike">
                        <a:solidFill>
                          <a:srgbClr val="000000"/>
                        </a:solidFill>
                        <a:effectLst/>
                        <a:latin typeface="Arial"/>
                      </a:endParaRPr>
                    </a:p>
                  </a:txBody>
                  <a:tcPr marL="9525" marR="9525" marT="9525" marB="0" anchor="ctr">
                    <a:lnL>
                      <a:noFill/>
                    </a:lnL>
                    <a:lnR w="635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algn="ctr" fontAlgn="ctr"/>
                      <a:r>
                        <a:rPr lang="en-US" sz="1200" b="0" i="0" u="none" strike="noStrike" dirty="0">
                          <a:solidFill>
                            <a:srgbClr val="000000"/>
                          </a:solidFill>
                          <a:effectLst/>
                          <a:latin typeface="Arial"/>
                          <a:cs typeface="Arial"/>
                        </a:rPr>
                        <a:t>314,903</a:t>
                      </a:r>
                      <a:endParaRPr lang="en-US" sz="1200" b="0" i="0" u="none" strike="noStrike" dirty="0">
                        <a:solidFill>
                          <a:srgbClr val="000000"/>
                        </a:solidFill>
                        <a:effectLst/>
                        <a:latin typeface="Arial"/>
                      </a:endParaRP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172396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 Problems</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050" name="Picture 2" descr="C:\Users\mbrace\Downloads\Housing_Problems (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35" y="1227802"/>
            <a:ext cx="6915532" cy="5343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25354" y="683288"/>
            <a:ext cx="2220686" cy="2308324"/>
          </a:xfrm>
          <a:prstGeom prst="rect">
            <a:avLst/>
          </a:prstGeom>
          <a:noFill/>
        </p:spPr>
        <p:txBody>
          <a:bodyPr wrap="square" rtlCol="0">
            <a:spAutoFit/>
          </a:bodyPr>
          <a:lstStyle/>
          <a:p>
            <a:r>
              <a:rPr lang="en-US" dirty="0">
                <a:solidFill>
                  <a:schemeClr val="bg1"/>
                </a:solidFill>
              </a:rPr>
              <a:t>Housing Problems include:</a:t>
            </a:r>
          </a:p>
          <a:p>
            <a:pPr marL="285750" indent="-285750">
              <a:buFont typeface="Arial" panose="020B0604020202020204" pitchFamily="34" charset="0"/>
              <a:buChar char="•"/>
            </a:pPr>
            <a:r>
              <a:rPr lang="en-US" dirty="0">
                <a:solidFill>
                  <a:schemeClr val="bg1"/>
                </a:solidFill>
              </a:rPr>
              <a:t>Overcrowding</a:t>
            </a:r>
          </a:p>
          <a:p>
            <a:pPr marL="285750" indent="-285750">
              <a:buFont typeface="Arial" panose="020B0604020202020204" pitchFamily="34" charset="0"/>
              <a:buChar char="•"/>
            </a:pPr>
            <a:r>
              <a:rPr lang="en-US" dirty="0">
                <a:solidFill>
                  <a:schemeClr val="bg1"/>
                </a:solidFill>
              </a:rPr>
              <a:t>Incomplete kitchen fixtures</a:t>
            </a:r>
          </a:p>
          <a:p>
            <a:pPr marL="285750" indent="-285750">
              <a:buFont typeface="Arial" panose="020B0604020202020204" pitchFamily="34" charset="0"/>
              <a:buChar char="•"/>
            </a:pPr>
            <a:r>
              <a:rPr lang="en-US" dirty="0">
                <a:solidFill>
                  <a:schemeClr val="bg1"/>
                </a:solidFill>
              </a:rPr>
              <a:t>Incomplete plumbing fixtures</a:t>
            </a:r>
          </a:p>
          <a:p>
            <a:pPr marL="285750" indent="-285750">
              <a:buFont typeface="Arial" panose="020B0604020202020204" pitchFamily="34" charset="0"/>
              <a:buChar char="•"/>
            </a:pPr>
            <a:r>
              <a:rPr lang="en-US" dirty="0">
                <a:solidFill>
                  <a:schemeClr val="bg1"/>
                </a:solidFill>
              </a:rPr>
              <a:t>Cost Burdens</a:t>
            </a:r>
          </a:p>
        </p:txBody>
      </p:sp>
    </p:spTree>
    <p:extLst>
      <p:ext uri="{BB962C8B-B14F-4D97-AF65-F5344CB8AC3E}">
        <p14:creationId xmlns:p14="http://schemas.microsoft.com/office/powerpoint/2010/main" val="89708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 Problems</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A4F4525A-66A3-4345-B685-5F21D3254EA8}"/>
              </a:ext>
            </a:extLst>
          </p:cNvPr>
          <p:cNvGraphicFramePr>
            <a:graphicFrameLocks noGrp="1"/>
          </p:cNvGraphicFramePr>
          <p:nvPr>
            <p:extLst>
              <p:ext uri="{D42A27DB-BD31-4B8C-83A1-F6EECF244321}">
                <p14:modId xmlns:p14="http://schemas.microsoft.com/office/powerpoint/2010/main" val="3239910521"/>
              </p:ext>
            </p:extLst>
          </p:nvPr>
        </p:nvGraphicFramePr>
        <p:xfrm>
          <a:off x="363408" y="1434387"/>
          <a:ext cx="8624475" cy="4439525"/>
        </p:xfrm>
        <a:graphic>
          <a:graphicData uri="http://schemas.openxmlformats.org/drawingml/2006/table">
            <a:tbl>
              <a:tblPr firstRow="1" firstCol="1" bandRow="1"/>
              <a:tblGrid>
                <a:gridCol w="1692105">
                  <a:extLst>
                    <a:ext uri="{9D8B030D-6E8A-4147-A177-3AD203B41FA5}">
                      <a16:colId xmlns:a16="http://schemas.microsoft.com/office/drawing/2014/main" val="2306455161"/>
                    </a:ext>
                  </a:extLst>
                </a:gridCol>
                <a:gridCol w="859618">
                  <a:extLst>
                    <a:ext uri="{9D8B030D-6E8A-4147-A177-3AD203B41FA5}">
                      <a16:colId xmlns:a16="http://schemas.microsoft.com/office/drawing/2014/main" val="3829924719"/>
                    </a:ext>
                  </a:extLst>
                </a:gridCol>
                <a:gridCol w="859618">
                  <a:extLst>
                    <a:ext uri="{9D8B030D-6E8A-4147-A177-3AD203B41FA5}">
                      <a16:colId xmlns:a16="http://schemas.microsoft.com/office/drawing/2014/main" val="3651659581"/>
                    </a:ext>
                  </a:extLst>
                </a:gridCol>
                <a:gridCol w="859618">
                  <a:extLst>
                    <a:ext uri="{9D8B030D-6E8A-4147-A177-3AD203B41FA5}">
                      <a16:colId xmlns:a16="http://schemas.microsoft.com/office/drawing/2014/main" val="534140614"/>
                    </a:ext>
                  </a:extLst>
                </a:gridCol>
                <a:gridCol w="859618">
                  <a:extLst>
                    <a:ext uri="{9D8B030D-6E8A-4147-A177-3AD203B41FA5}">
                      <a16:colId xmlns:a16="http://schemas.microsoft.com/office/drawing/2014/main" val="2700727789"/>
                    </a:ext>
                  </a:extLst>
                </a:gridCol>
                <a:gridCol w="859618">
                  <a:extLst>
                    <a:ext uri="{9D8B030D-6E8A-4147-A177-3AD203B41FA5}">
                      <a16:colId xmlns:a16="http://schemas.microsoft.com/office/drawing/2014/main" val="313772243"/>
                    </a:ext>
                  </a:extLst>
                </a:gridCol>
                <a:gridCol w="859618">
                  <a:extLst>
                    <a:ext uri="{9D8B030D-6E8A-4147-A177-3AD203B41FA5}">
                      <a16:colId xmlns:a16="http://schemas.microsoft.com/office/drawing/2014/main" val="359884208"/>
                    </a:ext>
                  </a:extLst>
                </a:gridCol>
                <a:gridCol w="859618">
                  <a:extLst>
                    <a:ext uri="{9D8B030D-6E8A-4147-A177-3AD203B41FA5}">
                      <a16:colId xmlns:a16="http://schemas.microsoft.com/office/drawing/2014/main" val="2718248794"/>
                    </a:ext>
                  </a:extLst>
                </a:gridCol>
                <a:gridCol w="795739">
                  <a:extLst>
                    <a:ext uri="{9D8B030D-6E8A-4147-A177-3AD203B41FA5}">
                      <a16:colId xmlns:a16="http://schemas.microsoft.com/office/drawing/2014/main" val="1719175634"/>
                    </a:ext>
                  </a:extLst>
                </a:gridCol>
                <a:gridCol w="119305">
                  <a:extLst>
                    <a:ext uri="{9D8B030D-6E8A-4147-A177-3AD203B41FA5}">
                      <a16:colId xmlns:a16="http://schemas.microsoft.com/office/drawing/2014/main" val="1210323624"/>
                    </a:ext>
                  </a:extLst>
                </a:gridCol>
              </a:tblGrid>
              <a:tr h="767293">
                <a:tc gridSpan="10">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Percent of Total Households with Housing Problems by Income and Race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2012–2016 HUD CHAS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9130612"/>
                  </a:ext>
                </a:extLst>
              </a:tr>
              <a:tr h="217768">
                <a:tc row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Income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6">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Non-Hispanic by Race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Hispanic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(Any Race)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row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tcPr>
                </a:tc>
                <a:extLst>
                  <a:ext uri="{0D108BD9-81ED-4DB2-BD59-A6C34878D82A}">
                    <a16:rowId xmlns:a16="http://schemas.microsoft.com/office/drawing/2014/main" val="4276876741"/>
                  </a:ext>
                </a:extLst>
              </a:tr>
              <a:tr h="322156">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Black</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American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Indian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Pacific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Islander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Race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tcPr>
                </a:tc>
                <a:extLst>
                  <a:ext uri="{0D108BD9-81ED-4DB2-BD59-A6C34878D82A}">
                    <a16:rowId xmlns:a16="http://schemas.microsoft.com/office/drawing/2014/main" val="3058693149"/>
                  </a:ext>
                </a:extLst>
              </a:tr>
              <a:tr h="153916">
                <a:tc gridSpan="10">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Housing Problems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6093123"/>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to $25,350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82.4%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70.9</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tcPr>
                </a:tc>
                <a:extLst>
                  <a:ext uri="{0D108BD9-81ED-4DB2-BD59-A6C34878D82A}">
                    <a16:rowId xmlns:a16="http://schemas.microsoft.com/office/drawing/2014/main" val="2912476350"/>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$25,351 to $42,250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48.7</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802259"/>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$42,251 to $67,600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8126381"/>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$67,601 to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3258584"/>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Above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1977874"/>
                  </a:ext>
                </a:extLst>
              </a:tr>
              <a:tr h="217768">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tcPr>
                </a:tc>
                <a:extLst>
                  <a:ext uri="{0D108BD9-81ED-4DB2-BD59-A6C34878D82A}">
                    <a16:rowId xmlns:a16="http://schemas.microsoft.com/office/drawing/2014/main" val="1175819744"/>
                  </a:ext>
                </a:extLst>
              </a:tr>
              <a:tr h="153916">
                <a:tc gridSpan="10">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Without Housing Problems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5742797"/>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to $25,350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tcPr>
                </a:tc>
                <a:extLst>
                  <a:ext uri="{0D108BD9-81ED-4DB2-BD59-A6C34878D82A}">
                    <a16:rowId xmlns:a16="http://schemas.microsoft.com/office/drawing/2014/main" val="3411387468"/>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$25,351 to $42,250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51.3</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443160"/>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$42,251 to $67,600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79.0</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8042131"/>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$67,601 to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90.0</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4105540"/>
                  </a:ext>
                </a:extLst>
              </a:tr>
              <a:tr h="217768">
                <a:tc>
                  <a:txBody>
                    <a:bodyPr/>
                    <a:lstStyle/>
                    <a:p>
                      <a:pPr marL="0" marR="0" algn="l">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Above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96.6</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34979468"/>
                  </a:ext>
                </a:extLst>
              </a:tr>
              <a:tr h="217768">
                <a:tc>
                  <a:txBody>
                    <a:bodyPr/>
                    <a:lstStyle/>
                    <a:p>
                      <a:pPr marL="0" marR="0" algn="l">
                        <a:lnSpc>
                          <a:spcPct val="115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77.1</a:t>
                      </a: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AA21A"/>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35644198"/>
                  </a:ext>
                </a:extLst>
              </a:tr>
            </a:tbl>
          </a:graphicData>
        </a:graphic>
      </p:graphicFrame>
    </p:spTree>
    <p:extLst>
      <p:ext uri="{BB962C8B-B14F-4D97-AF65-F5344CB8AC3E}">
        <p14:creationId xmlns:p14="http://schemas.microsoft.com/office/powerpoint/2010/main" val="379284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Housing Problems</a:t>
            </a:r>
          </a:p>
          <a:p>
            <a:pPr marL="457200" lvl="0" indent="-457200" algn="ctr" eaLnBrk="0" fontAlgn="base" hangingPunct="0">
              <a:spcBef>
                <a:spcPct val="20000"/>
              </a:spcBef>
              <a:spcAft>
                <a:spcPct val="0"/>
              </a:spcAft>
              <a:buClr>
                <a:srgbClr val="000099"/>
              </a:buClr>
              <a:buSzPct val="75000"/>
            </a:pPr>
            <a:endParaRPr lang="en-US" altLang="en-US" sz="20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30DD6621-3277-438C-8B47-773F31317303}"/>
              </a:ext>
            </a:extLst>
          </p:cNvPr>
          <p:cNvGraphicFramePr>
            <a:graphicFrameLocks noGrp="1"/>
          </p:cNvGraphicFramePr>
          <p:nvPr>
            <p:extLst>
              <p:ext uri="{D42A27DB-BD31-4B8C-83A1-F6EECF244321}">
                <p14:modId xmlns:p14="http://schemas.microsoft.com/office/powerpoint/2010/main" val="1727190969"/>
              </p:ext>
            </p:extLst>
          </p:nvPr>
        </p:nvGraphicFramePr>
        <p:xfrm>
          <a:off x="672788" y="1567542"/>
          <a:ext cx="7642305" cy="4467760"/>
        </p:xfrm>
        <a:graphic>
          <a:graphicData uri="http://schemas.openxmlformats.org/drawingml/2006/table">
            <a:tbl>
              <a:tblPr firstRow="1" firstCol="1" bandRow="1"/>
              <a:tblGrid>
                <a:gridCol w="1531381">
                  <a:extLst>
                    <a:ext uri="{9D8B030D-6E8A-4147-A177-3AD203B41FA5}">
                      <a16:colId xmlns:a16="http://schemas.microsoft.com/office/drawing/2014/main" val="884833531"/>
                    </a:ext>
                  </a:extLst>
                </a:gridCol>
                <a:gridCol w="759060">
                  <a:extLst>
                    <a:ext uri="{9D8B030D-6E8A-4147-A177-3AD203B41FA5}">
                      <a16:colId xmlns:a16="http://schemas.microsoft.com/office/drawing/2014/main" val="3011531688"/>
                    </a:ext>
                  </a:extLst>
                </a:gridCol>
                <a:gridCol w="758307">
                  <a:extLst>
                    <a:ext uri="{9D8B030D-6E8A-4147-A177-3AD203B41FA5}">
                      <a16:colId xmlns:a16="http://schemas.microsoft.com/office/drawing/2014/main" val="177581725"/>
                    </a:ext>
                  </a:extLst>
                </a:gridCol>
                <a:gridCol w="758307">
                  <a:extLst>
                    <a:ext uri="{9D8B030D-6E8A-4147-A177-3AD203B41FA5}">
                      <a16:colId xmlns:a16="http://schemas.microsoft.com/office/drawing/2014/main" val="3807411572"/>
                    </a:ext>
                  </a:extLst>
                </a:gridCol>
                <a:gridCol w="758307">
                  <a:extLst>
                    <a:ext uri="{9D8B030D-6E8A-4147-A177-3AD203B41FA5}">
                      <a16:colId xmlns:a16="http://schemas.microsoft.com/office/drawing/2014/main" val="508505531"/>
                    </a:ext>
                  </a:extLst>
                </a:gridCol>
                <a:gridCol w="126381">
                  <a:extLst>
                    <a:ext uri="{9D8B030D-6E8A-4147-A177-3AD203B41FA5}">
                      <a16:colId xmlns:a16="http://schemas.microsoft.com/office/drawing/2014/main" val="2968235098"/>
                    </a:ext>
                  </a:extLst>
                </a:gridCol>
                <a:gridCol w="631926">
                  <a:extLst>
                    <a:ext uri="{9D8B030D-6E8A-4147-A177-3AD203B41FA5}">
                      <a16:colId xmlns:a16="http://schemas.microsoft.com/office/drawing/2014/main" val="1644633356"/>
                    </a:ext>
                  </a:extLst>
                </a:gridCol>
                <a:gridCol w="162731">
                  <a:extLst>
                    <a:ext uri="{9D8B030D-6E8A-4147-A177-3AD203B41FA5}">
                      <a16:colId xmlns:a16="http://schemas.microsoft.com/office/drawing/2014/main" val="1448611539"/>
                    </a:ext>
                  </a:extLst>
                </a:gridCol>
                <a:gridCol w="595576">
                  <a:extLst>
                    <a:ext uri="{9D8B030D-6E8A-4147-A177-3AD203B41FA5}">
                      <a16:colId xmlns:a16="http://schemas.microsoft.com/office/drawing/2014/main" val="3380739102"/>
                    </a:ext>
                  </a:extLst>
                </a:gridCol>
                <a:gridCol w="893986">
                  <a:extLst>
                    <a:ext uri="{9D8B030D-6E8A-4147-A177-3AD203B41FA5}">
                      <a16:colId xmlns:a16="http://schemas.microsoft.com/office/drawing/2014/main" val="1392461667"/>
                    </a:ext>
                  </a:extLst>
                </a:gridCol>
                <a:gridCol w="666343">
                  <a:extLst>
                    <a:ext uri="{9D8B030D-6E8A-4147-A177-3AD203B41FA5}">
                      <a16:colId xmlns:a16="http://schemas.microsoft.com/office/drawing/2014/main" val="295835575"/>
                    </a:ext>
                  </a:extLst>
                </a:gridCol>
              </a:tblGrid>
              <a:tr h="736040">
                <a:tc gridSpan="11">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Households with Housing Problems by Income and Race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State of North Dakota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2012–2016 HUD CHAS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1227588"/>
                  </a:ext>
                </a:extLst>
              </a:tr>
              <a:tr h="219278">
                <a:tc rowSpan="2">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8">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Non-Hispanic by Race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dot"/>
                      <a:round/>
                      <a:headEnd type="none" w="med" len="med"/>
                      <a:tailEnd type="none" w="med" len="med"/>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noFill/>
                      <a:prstDash val="dot"/>
                      <a:round/>
                      <a:headEnd type="none" w="med" len="med"/>
                      <a:tailEnd type="none" w="med" len="med"/>
                    </a:lnB>
                    <a:solidFill>
                      <a:srgbClr val="E7E6E6"/>
                    </a:solidFill>
                  </a:tcPr>
                </a:tc>
                <a:tc row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Hispanic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(Any Race)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row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635240011"/>
                  </a:ext>
                </a:extLst>
              </a:tr>
              <a:tr h="328915">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Black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American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Indian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Pacific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Islander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Pacific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Islander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Race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Race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dot"/>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4420356"/>
                  </a:ext>
                </a:extLst>
              </a:tr>
              <a:tr h="219278">
                <a:tc gridSpan="11">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Housing Problems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5281444"/>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to $25,350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28,795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857920609"/>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$25,351 to $42,250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4100039215"/>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$42,251 to $67,600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10,630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12,174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324995853"/>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$67,601 to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877678399"/>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Above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407455777"/>
                  </a:ext>
                </a:extLst>
              </a:tr>
              <a:tr h="219278">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55,570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67,072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889349476"/>
                  </a:ext>
                </a:extLst>
              </a:tr>
              <a:tr h="219278">
                <a:tc gridSpan="11">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7991816"/>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to $25,350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32,535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40,627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349733013"/>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$25,351 to $42,250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31,595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731538021"/>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$42,251 to $67,600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51,545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4251676350"/>
                  </a:ext>
                </a:extLst>
              </a:tr>
              <a:tr h="219278">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$67,601 to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31,665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34,273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877952530"/>
                  </a:ext>
                </a:extLst>
              </a:tr>
              <a:tr h="230241">
                <a:tc>
                  <a:txBody>
                    <a:bodyPr/>
                    <a:lstStyle/>
                    <a:p>
                      <a:pPr marL="114300" marR="0" indent="-114300">
                        <a:lnSpc>
                          <a:spcPct val="115000"/>
                        </a:lnSpc>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Above $84,500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127,480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135,175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225391090"/>
                  </a:ext>
                </a:extLst>
              </a:tr>
              <a:tr h="230241">
                <a:tc>
                  <a:txBody>
                    <a:bodyPr/>
                    <a:lstStyle/>
                    <a:p>
                      <a:pPr marL="0" marR="0">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274,820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hMerge="1">
                  <a:txBody>
                    <a:bodyPr/>
                    <a:lstStyle/>
                    <a:p>
                      <a:pPr marL="0" marR="0" algn="ctr">
                        <a:lnSpc>
                          <a:spcPct val="115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305,189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862" marR="45862" marT="0"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109745791"/>
                  </a:ext>
                </a:extLst>
              </a:tr>
            </a:tbl>
          </a:graphicData>
        </a:graphic>
      </p:graphicFrame>
    </p:spTree>
    <p:extLst>
      <p:ext uri="{BB962C8B-B14F-4D97-AF65-F5344CB8AC3E}">
        <p14:creationId xmlns:p14="http://schemas.microsoft.com/office/powerpoint/2010/main" val="24581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67628" y="334537"/>
            <a:ext cx="8430323" cy="6322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buClr>
                <a:srgbClr val="000099"/>
              </a:buClr>
              <a:buSzPct val="75000"/>
            </a:pPr>
            <a:r>
              <a:rPr lang="en-US" altLang="en-US" sz="4800" b="1" dirty="0">
                <a:solidFill>
                  <a:schemeClr val="tx2"/>
                </a:solidFill>
                <a:latin typeface="Arial" charset="0"/>
              </a:rPr>
              <a:t>Purpose of the</a:t>
            </a:r>
          </a:p>
          <a:p>
            <a:pPr lvl="0" algn="ctr" fontAlgn="base">
              <a:spcBef>
                <a:spcPct val="0"/>
              </a:spcBef>
              <a:spcAft>
                <a:spcPct val="0"/>
              </a:spcAft>
              <a:buClr>
                <a:srgbClr val="000099"/>
              </a:buClr>
              <a:buSzPct val="75000"/>
            </a:pPr>
            <a:r>
              <a:rPr lang="en-US" altLang="en-US" sz="4800" b="1" dirty="0">
                <a:solidFill>
                  <a:schemeClr val="tx2"/>
                </a:solidFill>
                <a:latin typeface="Arial" charset="0"/>
              </a:rPr>
              <a:t>Five-Year Consolidated Plan</a:t>
            </a:r>
          </a:p>
          <a:p>
            <a:pPr lvl="0" algn="ctr" fontAlgn="base">
              <a:spcBef>
                <a:spcPct val="0"/>
              </a:spcBef>
              <a:spcAft>
                <a:spcPct val="0"/>
              </a:spcAft>
              <a:buClr>
                <a:srgbClr val="000099"/>
              </a:buClr>
              <a:buSzPct val="75000"/>
            </a:pPr>
            <a:endParaRPr lang="en-US" altLang="en-US" sz="1200" b="1" dirty="0">
              <a:solidFill>
                <a:schemeClr val="tx2"/>
              </a:solidFill>
              <a:latin typeface="Arial" charset="0"/>
            </a:endParaRPr>
          </a:p>
          <a:p>
            <a:pPr lvl="1" fontAlgn="base">
              <a:spcBef>
                <a:spcPct val="20000"/>
              </a:spcBef>
              <a:spcAft>
                <a:spcPct val="0"/>
              </a:spcAft>
              <a:buClr>
                <a:srgbClr val="000099"/>
              </a:buClr>
              <a:buSzPct val="75000"/>
              <a:buFont typeface="Wingdings" pitchFamily="2" charset="2"/>
              <a:buChar char="Ø"/>
            </a:pPr>
            <a:r>
              <a:rPr lang="en-US" altLang="en-US" sz="3000" b="1" dirty="0">
                <a:solidFill>
                  <a:schemeClr val="bg1"/>
                </a:solidFill>
                <a:latin typeface="Arial" charset="0"/>
              </a:rPr>
              <a:t>Help us identify housing and community development needs, priorities and strategies</a:t>
            </a:r>
          </a:p>
          <a:p>
            <a:pPr lvl="1" fontAlgn="base">
              <a:spcBef>
                <a:spcPct val="20000"/>
              </a:spcBef>
              <a:spcAft>
                <a:spcPct val="0"/>
              </a:spcAft>
              <a:buClr>
                <a:srgbClr val="000099"/>
              </a:buClr>
              <a:buSzPct val="75000"/>
            </a:pPr>
            <a:endParaRPr lang="en-US" altLang="en-US" sz="1200" b="1" dirty="0">
              <a:solidFill>
                <a:schemeClr val="bg1"/>
              </a:solidFill>
              <a:latin typeface="Arial" charset="0"/>
            </a:endParaRPr>
          </a:p>
          <a:p>
            <a:pPr lvl="1" fontAlgn="base">
              <a:spcBef>
                <a:spcPct val="20000"/>
              </a:spcBef>
              <a:spcAft>
                <a:spcPct val="0"/>
              </a:spcAft>
              <a:buClr>
                <a:srgbClr val="000099"/>
              </a:buClr>
              <a:buSzPct val="75000"/>
              <a:buFont typeface="Wingdings" pitchFamily="2" charset="2"/>
              <a:buChar char="Ø"/>
            </a:pPr>
            <a:r>
              <a:rPr lang="en-US" altLang="en-US" sz="3000" b="1" dirty="0">
                <a:solidFill>
                  <a:schemeClr val="bg1"/>
                </a:solidFill>
                <a:latin typeface="Arial" charset="0"/>
              </a:rPr>
              <a:t>Help us indicate how state and federal funds will be allocated to address these needs and activities over five years</a:t>
            </a:r>
          </a:p>
          <a:p>
            <a:pPr lvl="1" fontAlgn="base">
              <a:spcBef>
                <a:spcPct val="20000"/>
              </a:spcBef>
              <a:spcAft>
                <a:spcPct val="0"/>
              </a:spcAft>
              <a:buClr>
                <a:srgbClr val="000099"/>
              </a:buClr>
              <a:buSzPct val="75000"/>
            </a:pPr>
            <a:endParaRPr lang="en-US" altLang="en-US" sz="1200" b="1" dirty="0">
              <a:solidFill>
                <a:schemeClr val="bg1"/>
              </a:solidFill>
              <a:latin typeface="Arial" charset="0"/>
            </a:endParaRPr>
          </a:p>
          <a:p>
            <a:pPr lvl="1" fontAlgn="base">
              <a:spcBef>
                <a:spcPct val="20000"/>
              </a:spcBef>
              <a:spcAft>
                <a:spcPct val="0"/>
              </a:spcAft>
              <a:buClr>
                <a:srgbClr val="000099"/>
              </a:buClr>
              <a:buSzPct val="75000"/>
              <a:buFont typeface="Wingdings" pitchFamily="2" charset="2"/>
              <a:buChar char="Ø"/>
            </a:pPr>
            <a:r>
              <a:rPr lang="en-US" altLang="en-US" sz="3000" b="1" dirty="0">
                <a:solidFill>
                  <a:schemeClr val="bg1"/>
                </a:solidFill>
                <a:latin typeface="Arial" charset="0"/>
              </a:rPr>
              <a:t>Annual action plan sets actions for 1</a:t>
            </a:r>
            <a:r>
              <a:rPr lang="en-US" altLang="en-US" sz="3000" b="1" baseline="30000" dirty="0">
                <a:solidFill>
                  <a:schemeClr val="bg1"/>
                </a:solidFill>
                <a:latin typeface="Arial" charset="0"/>
              </a:rPr>
              <a:t>st</a:t>
            </a:r>
            <a:r>
              <a:rPr lang="en-US" altLang="en-US" sz="3000" b="1" dirty="0">
                <a:solidFill>
                  <a:schemeClr val="bg1"/>
                </a:solidFill>
                <a:latin typeface="Arial" charset="0"/>
              </a:rPr>
              <a:t> yr.</a:t>
            </a:r>
          </a:p>
        </p:txBody>
      </p:sp>
    </p:spTree>
    <p:extLst>
      <p:ext uri="{BB962C8B-B14F-4D97-AF65-F5344CB8AC3E}">
        <p14:creationId xmlns:p14="http://schemas.microsoft.com/office/powerpoint/2010/main" val="2043433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Priority Needs:</a:t>
            </a:r>
          </a:p>
          <a:p>
            <a:pPr marL="457200" lvl="0" indent="-457200" algn="ctr" eaLnBrk="0" fontAlgn="base" hangingPunct="0">
              <a:spcBef>
                <a:spcPct val="20000"/>
              </a:spcBef>
              <a:spcAft>
                <a:spcPct val="0"/>
              </a:spcAft>
              <a:buClr>
                <a:srgbClr val="000099"/>
              </a:buClr>
              <a:buSzPct val="75000"/>
            </a:pPr>
            <a:endParaRPr lang="en-US" altLang="en-US" sz="3000" b="1" dirty="0">
              <a:solidFill>
                <a:schemeClr val="tx2"/>
              </a:solidFill>
              <a:latin typeface="Arial" charset="0"/>
            </a:endParaRP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Affordable Rental Housing</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Affordable Homeowner Housing</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Homelessness</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Vital Public Facilities</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Special Needs Populations</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Economic Development</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r>
              <a:rPr lang="en-US" altLang="en-US" sz="3200" b="1" dirty="0">
                <a:solidFill>
                  <a:schemeClr val="tx2"/>
                </a:solidFill>
                <a:latin typeface="Arial" charset="0"/>
              </a:rPr>
              <a:t>Priority Infrastructure</a:t>
            </a:r>
          </a:p>
          <a:p>
            <a:pPr marL="342900" lvl="0" indent="-342900" eaLnBrk="0" fontAlgn="base" hangingPunct="0">
              <a:spcBef>
                <a:spcPct val="20000"/>
              </a:spcBef>
              <a:spcAft>
                <a:spcPct val="0"/>
              </a:spcAft>
              <a:buClr>
                <a:srgbClr val="000099"/>
              </a:buClr>
              <a:buSzPct val="75000"/>
              <a:buFont typeface="Arial" panose="020B0604020202020204" pitchFamily="34" charset="0"/>
              <a:buChar char="•"/>
            </a:pPr>
            <a:endParaRPr lang="en-US" sz="3000" b="1" dirty="0">
              <a:solidFill>
                <a:schemeClr val="bg1"/>
              </a:solidFill>
              <a:latin typeface="Arial" charset="0"/>
            </a:endParaRPr>
          </a:p>
        </p:txBody>
      </p:sp>
    </p:spTree>
    <p:extLst>
      <p:ext uri="{BB962C8B-B14F-4D97-AF65-F5344CB8AC3E}">
        <p14:creationId xmlns:p14="http://schemas.microsoft.com/office/powerpoint/2010/main" val="3171539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20000"/>
              </a:spcBef>
              <a:spcAft>
                <a:spcPct val="0"/>
              </a:spcAft>
              <a:buClr>
                <a:srgbClr val="000099"/>
              </a:buClr>
              <a:buSzPct val="75000"/>
            </a:pPr>
            <a:r>
              <a:rPr lang="en-US" altLang="en-US" sz="4000" b="1" dirty="0">
                <a:solidFill>
                  <a:schemeClr val="tx2"/>
                </a:solidFill>
                <a:latin typeface="Arial" charset="0"/>
              </a:rPr>
              <a:t>5 Year Goals:</a:t>
            </a:r>
          </a:p>
          <a:p>
            <a:pPr lvl="0" algn="ctr" eaLnBrk="0" fontAlgn="base" hangingPunct="0">
              <a:spcBef>
                <a:spcPct val="20000"/>
              </a:spcBef>
              <a:spcAft>
                <a:spcPct val="0"/>
              </a:spcAft>
              <a:buClr>
                <a:srgbClr val="000099"/>
              </a:buClr>
              <a:buSzPct val="75000"/>
            </a:pPr>
            <a:endParaRPr lang="en-US" altLang="en-US" sz="4000" b="1" dirty="0">
              <a:solidFill>
                <a:schemeClr val="tx2"/>
              </a:solidFill>
              <a:latin typeface="Arial" charset="0"/>
            </a:endParaRPr>
          </a:p>
          <a:p>
            <a:pPr lvl="0" algn="ctr" eaLnBrk="0" fontAlgn="base" hangingPunct="0">
              <a:spcBef>
                <a:spcPct val="20000"/>
              </a:spcBef>
              <a:spcAft>
                <a:spcPct val="0"/>
              </a:spcAft>
              <a:buClr>
                <a:srgbClr val="000099"/>
              </a:buClr>
              <a:buSzPct val="75000"/>
            </a:pPr>
            <a:r>
              <a:rPr lang="en-US" altLang="en-US" sz="3400" b="1" dirty="0">
                <a:solidFill>
                  <a:schemeClr val="tx2"/>
                </a:solidFill>
                <a:latin typeface="Arial" charset="0"/>
              </a:rPr>
              <a:t>Increase Access to Affordable Housing </a:t>
            </a:r>
          </a:p>
          <a:p>
            <a:pPr lvl="0" eaLnBrk="0" fontAlgn="base" hangingPunct="0">
              <a:spcBef>
                <a:spcPct val="20000"/>
              </a:spcBef>
              <a:spcAft>
                <a:spcPct val="0"/>
              </a:spcAft>
              <a:buClr>
                <a:srgbClr val="000099"/>
              </a:buClr>
              <a:buSzPct val="75000"/>
            </a:pPr>
            <a:endParaRPr lang="en-US" altLang="en-US" sz="3400" b="1" dirty="0">
              <a:solidFill>
                <a:schemeClr val="tx2"/>
              </a:solidFill>
              <a:latin typeface="Arial" charset="0"/>
            </a:endParaRPr>
          </a:p>
          <a:p>
            <a:pPr lvl="0" algn="just" eaLnBrk="0" fontAlgn="base" hangingPunct="0">
              <a:spcBef>
                <a:spcPct val="20000"/>
              </a:spcBef>
              <a:spcAft>
                <a:spcPct val="0"/>
              </a:spcAft>
              <a:buClr>
                <a:srgbClr val="000099"/>
              </a:buClr>
              <a:buSzPct val="75000"/>
            </a:pPr>
            <a:r>
              <a:rPr lang="en-US" altLang="en-US" sz="2400" b="1" dirty="0">
                <a:solidFill>
                  <a:schemeClr val="tx2"/>
                </a:solidFill>
                <a:latin typeface="Arial" charset="0"/>
              </a:rPr>
              <a:t>The State will use HOME, CDBG and Housing Trust Fund to increase affordable housing through the construction of new rental housing, the rehabilitations of rental housing and the rehabilitation of owner housing. HOME can be used for down payment and closing cost assistance for first-time homebuyers. </a:t>
            </a:r>
            <a:endParaRPr lang="en-US" sz="3000" b="1" dirty="0">
              <a:solidFill>
                <a:schemeClr val="bg1"/>
              </a:solidFill>
              <a:latin typeface="Arial" charset="0"/>
            </a:endParaRPr>
          </a:p>
        </p:txBody>
      </p:sp>
    </p:spTree>
    <p:extLst>
      <p:ext uri="{BB962C8B-B14F-4D97-AF65-F5344CB8AC3E}">
        <p14:creationId xmlns:p14="http://schemas.microsoft.com/office/powerpoint/2010/main" val="215913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20000"/>
              </a:spcBef>
              <a:spcAft>
                <a:spcPct val="0"/>
              </a:spcAft>
              <a:buClr>
                <a:srgbClr val="000099"/>
              </a:buClr>
              <a:buSzPct val="75000"/>
            </a:pPr>
            <a:r>
              <a:rPr lang="en-US" altLang="en-US" sz="4000" b="1" dirty="0">
                <a:solidFill>
                  <a:schemeClr val="tx2"/>
                </a:solidFill>
                <a:latin typeface="Arial" charset="0"/>
              </a:rPr>
              <a:t>5 Year Goals:</a:t>
            </a:r>
          </a:p>
          <a:p>
            <a:pPr lvl="0" algn="ctr" eaLnBrk="0" fontAlgn="base" hangingPunct="0">
              <a:spcBef>
                <a:spcPct val="20000"/>
              </a:spcBef>
              <a:spcAft>
                <a:spcPct val="0"/>
              </a:spcAft>
              <a:buClr>
                <a:srgbClr val="000099"/>
              </a:buClr>
              <a:buSzPct val="75000"/>
            </a:pPr>
            <a:endParaRPr lang="en-US" altLang="en-US" sz="4000" b="1" dirty="0">
              <a:solidFill>
                <a:schemeClr val="tx2"/>
              </a:solidFill>
              <a:latin typeface="Arial" charset="0"/>
            </a:endParaRPr>
          </a:p>
          <a:p>
            <a:pPr lvl="0" algn="ctr" eaLnBrk="0" fontAlgn="base" hangingPunct="0">
              <a:spcBef>
                <a:spcPct val="20000"/>
              </a:spcBef>
              <a:spcAft>
                <a:spcPct val="0"/>
              </a:spcAft>
              <a:buClr>
                <a:srgbClr val="000099"/>
              </a:buClr>
              <a:buSzPct val="75000"/>
            </a:pPr>
            <a:r>
              <a:rPr lang="en-US" altLang="en-US" sz="3400" b="1" dirty="0">
                <a:solidFill>
                  <a:schemeClr val="tx2"/>
                </a:solidFill>
                <a:latin typeface="Arial" charset="0"/>
              </a:rPr>
              <a:t>Support Efforts to Combat Homelessness </a:t>
            </a:r>
          </a:p>
          <a:p>
            <a:pPr lvl="0" algn="ctr" eaLnBrk="0" fontAlgn="base" hangingPunct="0">
              <a:spcBef>
                <a:spcPct val="20000"/>
              </a:spcBef>
              <a:spcAft>
                <a:spcPct val="0"/>
              </a:spcAft>
              <a:buClr>
                <a:srgbClr val="000099"/>
              </a:buClr>
              <a:buSzPct val="75000"/>
            </a:pPr>
            <a:endParaRPr lang="en-US" altLang="en-US" sz="3400" b="1" dirty="0">
              <a:solidFill>
                <a:schemeClr val="tx2"/>
              </a:solidFill>
              <a:latin typeface="Arial" charset="0"/>
            </a:endParaRPr>
          </a:p>
          <a:p>
            <a:pPr lvl="0" algn="just" eaLnBrk="0" fontAlgn="base" hangingPunct="0">
              <a:spcBef>
                <a:spcPct val="20000"/>
              </a:spcBef>
              <a:spcAft>
                <a:spcPct val="0"/>
              </a:spcAft>
              <a:buClr>
                <a:srgbClr val="000099"/>
              </a:buClr>
              <a:buSzPct val="75000"/>
            </a:pPr>
            <a:r>
              <a:rPr lang="en-US" altLang="en-US" sz="2400" b="1" dirty="0">
                <a:solidFill>
                  <a:schemeClr val="tx2"/>
                </a:solidFill>
                <a:latin typeface="Arial" charset="0"/>
              </a:rPr>
              <a:t>The State will combat homelessness through the support of emergency shelters, transitional housing and permanent supportive housing, Tenant-based Rental Assistance (TBRA) for those at risk of homelessness, homeless prevention activities, and data collection.</a:t>
            </a:r>
          </a:p>
          <a:p>
            <a:pPr lvl="0" algn="just"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Tree>
    <p:extLst>
      <p:ext uri="{BB962C8B-B14F-4D97-AF65-F5344CB8AC3E}">
        <p14:creationId xmlns:p14="http://schemas.microsoft.com/office/powerpoint/2010/main" val="317095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20000"/>
              </a:spcBef>
              <a:spcAft>
                <a:spcPct val="0"/>
              </a:spcAft>
              <a:buClr>
                <a:srgbClr val="000099"/>
              </a:buClr>
              <a:buSzPct val="75000"/>
            </a:pPr>
            <a:r>
              <a:rPr lang="en-US" altLang="en-US" sz="4000" b="1" dirty="0">
                <a:solidFill>
                  <a:schemeClr val="tx2"/>
                </a:solidFill>
                <a:latin typeface="Arial" charset="0"/>
              </a:rPr>
              <a:t>5 Year Goals:</a:t>
            </a:r>
          </a:p>
          <a:p>
            <a:pPr lvl="0" algn="ctr" eaLnBrk="0" fontAlgn="base" hangingPunct="0">
              <a:spcBef>
                <a:spcPct val="20000"/>
              </a:spcBef>
              <a:spcAft>
                <a:spcPct val="0"/>
              </a:spcAft>
              <a:buClr>
                <a:srgbClr val="000099"/>
              </a:buClr>
              <a:buSzPct val="75000"/>
            </a:pPr>
            <a:endParaRPr lang="en-US" altLang="en-US" sz="4000" b="1" dirty="0">
              <a:solidFill>
                <a:schemeClr val="tx2"/>
              </a:solidFill>
              <a:latin typeface="Arial" charset="0"/>
            </a:endParaRPr>
          </a:p>
          <a:p>
            <a:pPr lvl="0" algn="ctr" eaLnBrk="0" fontAlgn="base" hangingPunct="0">
              <a:spcBef>
                <a:spcPct val="20000"/>
              </a:spcBef>
              <a:spcAft>
                <a:spcPct val="0"/>
              </a:spcAft>
              <a:buClr>
                <a:srgbClr val="000099"/>
              </a:buClr>
              <a:buSzPct val="75000"/>
            </a:pPr>
            <a:r>
              <a:rPr lang="en-US" altLang="en-US" sz="3400" b="1" dirty="0">
                <a:solidFill>
                  <a:schemeClr val="tx2"/>
                </a:solidFill>
                <a:latin typeface="Arial" charset="0"/>
              </a:rPr>
              <a:t>Support Public Facilities and Services </a:t>
            </a:r>
          </a:p>
          <a:p>
            <a:pPr lvl="0" algn="ctr" eaLnBrk="0" fontAlgn="base" hangingPunct="0">
              <a:spcBef>
                <a:spcPct val="20000"/>
              </a:spcBef>
              <a:spcAft>
                <a:spcPct val="0"/>
              </a:spcAft>
              <a:buClr>
                <a:srgbClr val="000099"/>
              </a:buClr>
              <a:buSzPct val="75000"/>
            </a:pPr>
            <a:endParaRPr lang="en-US" altLang="en-US" sz="3400" b="1" dirty="0">
              <a:solidFill>
                <a:schemeClr val="tx2"/>
              </a:solidFill>
              <a:latin typeface="Arial" charset="0"/>
            </a:endParaRPr>
          </a:p>
          <a:p>
            <a:pPr lvl="0" algn="just" eaLnBrk="0" fontAlgn="base" hangingPunct="0">
              <a:spcBef>
                <a:spcPct val="20000"/>
              </a:spcBef>
              <a:spcAft>
                <a:spcPct val="0"/>
              </a:spcAft>
              <a:buClr>
                <a:srgbClr val="000099"/>
              </a:buClr>
              <a:buSzPct val="75000"/>
            </a:pPr>
            <a:r>
              <a:rPr lang="en-US" altLang="en-US" sz="2400" b="1" dirty="0">
                <a:solidFill>
                  <a:schemeClr val="tx2"/>
                </a:solidFill>
                <a:latin typeface="Arial" charset="0"/>
              </a:rPr>
              <a:t>The State will support public facility improvements, including facilities for childcare facilities, recycling centers/services, and demolition of dilapidated structures, as well as any facilities rated as high or low in NA-50.  This can also include increasing access to public services for special needs and low to moderate income households.  This includes, but is not limited to, childcare, mental health care services, and chemical dependency services.</a:t>
            </a:r>
            <a:endParaRPr lang="en-US" sz="3000" b="1" dirty="0">
              <a:solidFill>
                <a:schemeClr val="bg1"/>
              </a:solidFill>
              <a:latin typeface="Arial" charset="0"/>
            </a:endParaRPr>
          </a:p>
        </p:txBody>
      </p:sp>
    </p:spTree>
    <p:extLst>
      <p:ext uri="{BB962C8B-B14F-4D97-AF65-F5344CB8AC3E}">
        <p14:creationId xmlns:p14="http://schemas.microsoft.com/office/powerpoint/2010/main" val="1971800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20000"/>
              </a:spcBef>
              <a:spcAft>
                <a:spcPct val="0"/>
              </a:spcAft>
              <a:buClr>
                <a:srgbClr val="000099"/>
              </a:buClr>
              <a:buSzPct val="75000"/>
            </a:pPr>
            <a:r>
              <a:rPr lang="en-US" altLang="en-US" sz="4000" b="1" dirty="0">
                <a:solidFill>
                  <a:schemeClr val="tx2"/>
                </a:solidFill>
                <a:latin typeface="Arial" charset="0"/>
              </a:rPr>
              <a:t>5 Year Goals:</a:t>
            </a:r>
          </a:p>
          <a:p>
            <a:pPr lvl="0" algn="ctr" eaLnBrk="0" fontAlgn="base" hangingPunct="0">
              <a:spcBef>
                <a:spcPct val="20000"/>
              </a:spcBef>
              <a:spcAft>
                <a:spcPct val="0"/>
              </a:spcAft>
              <a:buClr>
                <a:srgbClr val="000099"/>
              </a:buClr>
              <a:buSzPct val="75000"/>
            </a:pPr>
            <a:endParaRPr lang="en-US" altLang="en-US" sz="4000" b="1" dirty="0">
              <a:solidFill>
                <a:schemeClr val="tx2"/>
              </a:solidFill>
              <a:latin typeface="Arial" charset="0"/>
            </a:endParaRPr>
          </a:p>
          <a:p>
            <a:pPr lvl="0" algn="ctr" eaLnBrk="0" fontAlgn="base" hangingPunct="0">
              <a:spcBef>
                <a:spcPct val="20000"/>
              </a:spcBef>
              <a:spcAft>
                <a:spcPct val="0"/>
              </a:spcAft>
              <a:buClr>
                <a:srgbClr val="000099"/>
              </a:buClr>
              <a:buSzPct val="75000"/>
            </a:pPr>
            <a:r>
              <a:rPr lang="en-US" altLang="en-US" sz="3400" b="1" dirty="0">
                <a:solidFill>
                  <a:schemeClr val="tx2"/>
                </a:solidFill>
                <a:latin typeface="Arial" charset="0"/>
              </a:rPr>
              <a:t>Encourage Economic Development </a:t>
            </a:r>
          </a:p>
          <a:p>
            <a:pPr lvl="0" algn="ctr" eaLnBrk="0" fontAlgn="base" hangingPunct="0">
              <a:spcBef>
                <a:spcPct val="20000"/>
              </a:spcBef>
              <a:spcAft>
                <a:spcPct val="0"/>
              </a:spcAft>
              <a:buClr>
                <a:srgbClr val="000099"/>
              </a:buClr>
              <a:buSzPct val="75000"/>
            </a:pPr>
            <a:endParaRPr lang="en-US" altLang="en-US" sz="3400" b="1" dirty="0">
              <a:solidFill>
                <a:schemeClr val="tx2"/>
              </a:solidFill>
              <a:latin typeface="Arial" charset="0"/>
            </a:endParaRPr>
          </a:p>
          <a:p>
            <a:pPr lvl="0" algn="just" eaLnBrk="0" fontAlgn="base" hangingPunct="0">
              <a:spcBef>
                <a:spcPct val="20000"/>
              </a:spcBef>
              <a:spcAft>
                <a:spcPct val="0"/>
              </a:spcAft>
              <a:buClr>
                <a:srgbClr val="000099"/>
              </a:buClr>
              <a:buSzPct val="75000"/>
            </a:pPr>
            <a:r>
              <a:rPr lang="en-US" altLang="en-US" sz="2400" b="1" dirty="0">
                <a:solidFill>
                  <a:schemeClr val="tx2"/>
                </a:solidFill>
                <a:latin typeface="Arial" charset="0"/>
              </a:rPr>
              <a:t>This goal provides employment opportunities for low- and moderate-income people and promotes businesses in the State.</a:t>
            </a:r>
          </a:p>
          <a:p>
            <a:pPr lvl="0" algn="just" eaLnBrk="0" fontAlgn="base" hangingPunct="0">
              <a:spcBef>
                <a:spcPct val="20000"/>
              </a:spcBef>
              <a:spcAft>
                <a:spcPct val="0"/>
              </a:spcAft>
              <a:buClr>
                <a:srgbClr val="000099"/>
              </a:buClr>
              <a:buSzPct val="75000"/>
            </a:pPr>
            <a:endParaRPr lang="en-US" sz="2400" b="1" dirty="0">
              <a:solidFill>
                <a:schemeClr val="tx2"/>
              </a:solidFill>
              <a:latin typeface="Arial" charset="0"/>
            </a:endParaRPr>
          </a:p>
          <a:p>
            <a:pPr lvl="0" algn="just" eaLnBrk="0" fontAlgn="base" hangingPunct="0">
              <a:spcBef>
                <a:spcPct val="20000"/>
              </a:spcBef>
              <a:spcAft>
                <a:spcPct val="0"/>
              </a:spcAft>
              <a:buClr>
                <a:srgbClr val="000099"/>
              </a:buClr>
              <a:buSzPct val="75000"/>
            </a:pPr>
            <a:endParaRPr lang="en-US" sz="2400" b="1" dirty="0">
              <a:solidFill>
                <a:schemeClr val="tx2"/>
              </a:solidFill>
              <a:latin typeface="Arial" charset="0"/>
            </a:endParaRPr>
          </a:p>
          <a:p>
            <a:pPr lvl="0" algn="just"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Tree>
    <p:extLst>
      <p:ext uri="{BB962C8B-B14F-4D97-AF65-F5344CB8AC3E}">
        <p14:creationId xmlns:p14="http://schemas.microsoft.com/office/powerpoint/2010/main" val="178442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20000"/>
              </a:spcBef>
              <a:spcAft>
                <a:spcPct val="0"/>
              </a:spcAft>
              <a:buClr>
                <a:srgbClr val="000099"/>
              </a:buClr>
              <a:buSzPct val="75000"/>
            </a:pPr>
            <a:r>
              <a:rPr lang="en-US" altLang="en-US" sz="4000" b="1" dirty="0">
                <a:solidFill>
                  <a:schemeClr val="tx2"/>
                </a:solidFill>
                <a:latin typeface="Arial" charset="0"/>
              </a:rPr>
              <a:t>5 Year Goals:</a:t>
            </a:r>
          </a:p>
          <a:p>
            <a:pPr lvl="0" algn="ctr" eaLnBrk="0" fontAlgn="base" hangingPunct="0">
              <a:spcBef>
                <a:spcPct val="20000"/>
              </a:spcBef>
              <a:spcAft>
                <a:spcPct val="0"/>
              </a:spcAft>
              <a:buClr>
                <a:srgbClr val="000099"/>
              </a:buClr>
              <a:buSzPct val="75000"/>
            </a:pPr>
            <a:r>
              <a:rPr lang="en-US" altLang="en-US" sz="3400" b="1" dirty="0">
                <a:solidFill>
                  <a:schemeClr val="tx2"/>
                </a:solidFill>
                <a:latin typeface="Arial" charset="0"/>
              </a:rPr>
              <a:t>Encourage Economic Development </a:t>
            </a:r>
          </a:p>
          <a:p>
            <a:pPr lvl="0" algn="ctr" eaLnBrk="0" fontAlgn="base" hangingPunct="0">
              <a:spcBef>
                <a:spcPct val="20000"/>
              </a:spcBef>
              <a:spcAft>
                <a:spcPct val="0"/>
              </a:spcAft>
              <a:buClr>
                <a:srgbClr val="000099"/>
              </a:buClr>
              <a:buSzPct val="75000"/>
            </a:pPr>
            <a:endParaRPr lang="en-US" altLang="en-US" sz="1200" b="1" dirty="0">
              <a:solidFill>
                <a:schemeClr val="tx2"/>
              </a:solidFill>
              <a:latin typeface="Arial" charset="0"/>
            </a:endParaRPr>
          </a:p>
          <a:p>
            <a:pPr lvl="0" algn="just" eaLnBrk="0" fontAlgn="base" hangingPunct="0">
              <a:spcBef>
                <a:spcPct val="20000"/>
              </a:spcBef>
              <a:spcAft>
                <a:spcPct val="0"/>
              </a:spcAft>
              <a:buClr>
                <a:srgbClr val="000099"/>
              </a:buClr>
              <a:buSzPct val="75000"/>
            </a:pPr>
            <a:r>
              <a:rPr lang="en-US" altLang="en-US" sz="2400" b="1" dirty="0">
                <a:solidFill>
                  <a:schemeClr val="tx2"/>
                </a:solidFill>
                <a:latin typeface="Arial" charset="0"/>
              </a:rPr>
              <a:t>This goal provides employment opportunities for low- and moderate-income people and promotes businesses in the State.</a:t>
            </a:r>
          </a:p>
          <a:p>
            <a:pPr lvl="0" algn="just" eaLnBrk="0" fontAlgn="base" hangingPunct="0">
              <a:spcBef>
                <a:spcPct val="20000"/>
              </a:spcBef>
              <a:spcAft>
                <a:spcPct val="0"/>
              </a:spcAft>
              <a:buClr>
                <a:srgbClr val="000099"/>
              </a:buClr>
              <a:buSzPct val="75000"/>
            </a:pPr>
            <a:endParaRPr lang="en-US" altLang="en-US" sz="2400" b="1" dirty="0">
              <a:solidFill>
                <a:schemeClr val="tx2"/>
              </a:solidFill>
              <a:latin typeface="Arial" charset="0"/>
            </a:endParaRPr>
          </a:p>
          <a:p>
            <a:pPr lvl="0" algn="ctr" eaLnBrk="0" fontAlgn="base" hangingPunct="0">
              <a:spcBef>
                <a:spcPct val="20000"/>
              </a:spcBef>
              <a:spcAft>
                <a:spcPct val="0"/>
              </a:spcAft>
              <a:buClr>
                <a:srgbClr val="000099"/>
              </a:buClr>
              <a:buSzPct val="75000"/>
            </a:pPr>
            <a:r>
              <a:rPr lang="en-US" altLang="en-US" sz="3200" b="1" dirty="0">
                <a:solidFill>
                  <a:schemeClr val="tx2"/>
                </a:solidFill>
                <a:latin typeface="Arial" charset="0"/>
              </a:rPr>
              <a:t>Enhance Local Public Infrastructure and Planning </a:t>
            </a:r>
          </a:p>
          <a:p>
            <a:pPr lvl="0" algn="just" eaLnBrk="0" fontAlgn="base" hangingPunct="0">
              <a:spcBef>
                <a:spcPct val="20000"/>
              </a:spcBef>
              <a:spcAft>
                <a:spcPct val="0"/>
              </a:spcAft>
              <a:buClr>
                <a:srgbClr val="000099"/>
              </a:buClr>
              <a:buSzPct val="75000"/>
            </a:pPr>
            <a:endParaRPr lang="en-US" altLang="en-US" sz="1200" b="1" dirty="0">
              <a:solidFill>
                <a:schemeClr val="tx2"/>
              </a:solidFill>
              <a:latin typeface="Arial" charset="0"/>
            </a:endParaRPr>
          </a:p>
          <a:p>
            <a:pPr lvl="0" algn="just" eaLnBrk="0" fontAlgn="base" hangingPunct="0">
              <a:spcBef>
                <a:spcPct val="20000"/>
              </a:spcBef>
              <a:spcAft>
                <a:spcPct val="0"/>
              </a:spcAft>
              <a:buClr>
                <a:srgbClr val="000099"/>
              </a:buClr>
              <a:buSzPct val="75000"/>
            </a:pPr>
            <a:r>
              <a:rPr lang="en-US" altLang="en-US" sz="2400" b="1" dirty="0">
                <a:solidFill>
                  <a:schemeClr val="tx2"/>
                </a:solidFill>
                <a:latin typeface="Arial" charset="0"/>
              </a:rPr>
              <a:t>This goal will fund public infrastructure, such as, but not limited to, water systems, streets, sidewalks, and other vital public facilities.  This also includes local strategic planning funding.</a:t>
            </a:r>
            <a:endParaRPr lang="en-US" sz="2400" b="1" dirty="0">
              <a:solidFill>
                <a:schemeClr val="tx2"/>
              </a:solidFill>
              <a:latin typeface="Arial" charset="0"/>
            </a:endParaRPr>
          </a:p>
          <a:p>
            <a:pPr lvl="0" algn="just"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spTree>
    <p:extLst>
      <p:ext uri="{BB962C8B-B14F-4D97-AF65-F5344CB8AC3E}">
        <p14:creationId xmlns:p14="http://schemas.microsoft.com/office/powerpoint/2010/main" val="704493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Consolidated Plan</a:t>
            </a:r>
          </a:p>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Contact:</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tx2"/>
              </a:solidFill>
              <a:latin typeface="Arial" charset="0"/>
            </a:endParaRP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Bonnie Malo</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Director</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Division of Community Services</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701.328.2476 </a:t>
            </a:r>
          </a:p>
          <a:p>
            <a:pPr marL="457200" lvl="0" indent="-457200" algn="ctr" eaLnBrk="0" fontAlgn="base" hangingPunct="0">
              <a:spcBef>
                <a:spcPct val="20000"/>
              </a:spcBef>
              <a:spcAft>
                <a:spcPct val="0"/>
              </a:spcAft>
              <a:buClr>
                <a:srgbClr val="000099"/>
              </a:buClr>
              <a:buSzPct val="75000"/>
            </a:pPr>
            <a:r>
              <a:rPr lang="en-US" sz="3200" b="1" dirty="0">
                <a:solidFill>
                  <a:schemeClr val="bg1"/>
                </a:solidFill>
                <a:latin typeface="Arial" charset="0"/>
              </a:rPr>
              <a:t>bmalo@nd.gov </a:t>
            </a:r>
          </a:p>
        </p:txBody>
      </p:sp>
    </p:spTree>
    <p:extLst>
      <p:ext uri="{BB962C8B-B14F-4D97-AF65-F5344CB8AC3E}">
        <p14:creationId xmlns:p14="http://schemas.microsoft.com/office/powerpoint/2010/main" val="237446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23024" y="278781"/>
            <a:ext cx="8530683" cy="6322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altLang="en-US" sz="4200" b="1" dirty="0">
                <a:solidFill>
                  <a:schemeClr val="tx2"/>
                </a:solidFill>
                <a:latin typeface="Arial" pitchFamily="34" charset="0"/>
              </a:rPr>
              <a:t>Resources (2020)</a:t>
            </a:r>
          </a:p>
          <a:p>
            <a:pPr algn="ctr">
              <a:buClr>
                <a:schemeClr val="bg1"/>
              </a:buClr>
              <a:buSzPct val="75000"/>
            </a:pPr>
            <a:endParaRPr lang="en-US" altLang="en-US" sz="3600" b="1" u="sng" dirty="0">
              <a:solidFill>
                <a:schemeClr val="tx2"/>
              </a:solidFill>
              <a:latin typeface="Arial" pitchFamily="34" charset="0"/>
            </a:endParaRPr>
          </a:p>
          <a:p>
            <a:pPr lvl="1">
              <a:spcBef>
                <a:spcPct val="20000"/>
              </a:spcBef>
              <a:buClr>
                <a:schemeClr val="bg1"/>
              </a:buClr>
              <a:buSzPct val="75000"/>
            </a:pPr>
            <a:r>
              <a:rPr lang="en-US" altLang="en-US" sz="3200" b="1" dirty="0">
                <a:solidFill>
                  <a:schemeClr val="bg1"/>
                </a:solidFill>
                <a:latin typeface="Arial" pitchFamily="34" charset="0"/>
              </a:rPr>
              <a:t>CDBG: $3,991,758</a:t>
            </a:r>
          </a:p>
          <a:p>
            <a:pPr lvl="1">
              <a:spcBef>
                <a:spcPct val="20000"/>
              </a:spcBef>
              <a:buClr>
                <a:schemeClr val="bg1"/>
              </a:buClr>
              <a:buSzPct val="75000"/>
            </a:pPr>
            <a:endParaRPr lang="en-US" altLang="en-US" sz="3200" b="1" dirty="0">
              <a:solidFill>
                <a:schemeClr val="bg1"/>
              </a:solidFill>
              <a:latin typeface="Arial" pitchFamily="34" charset="0"/>
            </a:endParaRPr>
          </a:p>
          <a:p>
            <a:pPr lvl="1">
              <a:spcBef>
                <a:spcPct val="20000"/>
              </a:spcBef>
              <a:buClr>
                <a:schemeClr val="bg1"/>
              </a:buClr>
              <a:buSzPct val="75000"/>
            </a:pPr>
            <a:r>
              <a:rPr lang="en-US" altLang="en-US" sz="3200" b="1" dirty="0">
                <a:solidFill>
                  <a:schemeClr val="bg1"/>
                </a:solidFill>
                <a:latin typeface="Arial" pitchFamily="34" charset="0"/>
              </a:rPr>
              <a:t>HOME: $3,000,000</a:t>
            </a:r>
          </a:p>
          <a:p>
            <a:pPr lvl="1">
              <a:spcBef>
                <a:spcPct val="20000"/>
              </a:spcBef>
              <a:buClr>
                <a:schemeClr val="bg1"/>
              </a:buClr>
              <a:buSzPct val="75000"/>
            </a:pPr>
            <a:endParaRPr lang="en-US" altLang="en-US" sz="3200" b="1" dirty="0">
              <a:solidFill>
                <a:schemeClr val="bg1"/>
              </a:solidFill>
              <a:latin typeface="Arial" pitchFamily="34" charset="0"/>
            </a:endParaRPr>
          </a:p>
          <a:p>
            <a:pPr lvl="1">
              <a:spcBef>
                <a:spcPct val="20000"/>
              </a:spcBef>
              <a:buClr>
                <a:schemeClr val="bg1"/>
              </a:buClr>
              <a:buSzPct val="75000"/>
            </a:pPr>
            <a:r>
              <a:rPr lang="en-US" altLang="en-US" sz="3200" b="1" dirty="0">
                <a:solidFill>
                  <a:schemeClr val="bg1"/>
                </a:solidFill>
                <a:latin typeface="Arial" pitchFamily="34" charset="0"/>
              </a:rPr>
              <a:t>ESG: $485,414</a:t>
            </a:r>
          </a:p>
          <a:p>
            <a:pPr lvl="1">
              <a:spcBef>
                <a:spcPct val="20000"/>
              </a:spcBef>
              <a:buClr>
                <a:schemeClr val="bg1"/>
              </a:buClr>
              <a:buSzPct val="75000"/>
            </a:pPr>
            <a:endParaRPr lang="en-US" altLang="en-US" sz="3200" b="1" dirty="0">
              <a:solidFill>
                <a:schemeClr val="bg1"/>
              </a:solidFill>
              <a:latin typeface="Arial" pitchFamily="34" charset="0"/>
            </a:endParaRPr>
          </a:p>
          <a:p>
            <a:pPr lvl="1">
              <a:spcBef>
                <a:spcPct val="20000"/>
              </a:spcBef>
              <a:buClr>
                <a:schemeClr val="bg1"/>
              </a:buClr>
              <a:buSzPct val="75000"/>
            </a:pPr>
            <a:r>
              <a:rPr lang="en-US" altLang="en-US" sz="3200" b="1" dirty="0">
                <a:solidFill>
                  <a:schemeClr val="bg1"/>
                </a:solidFill>
                <a:latin typeface="Arial" pitchFamily="34" charset="0"/>
              </a:rPr>
              <a:t>NHTF: $3,000,000</a:t>
            </a:r>
          </a:p>
          <a:p>
            <a:pPr lvl="1">
              <a:spcBef>
                <a:spcPct val="20000"/>
              </a:spcBef>
              <a:buClr>
                <a:schemeClr val="bg1"/>
              </a:buClr>
              <a:buSzPct val="75000"/>
            </a:pPr>
            <a:endParaRPr lang="en-US" altLang="en-US" sz="3200" b="1" dirty="0">
              <a:solidFill>
                <a:schemeClr val="bg1"/>
              </a:solidFill>
              <a:latin typeface="Arial" pitchFamily="34" charset="0"/>
            </a:endParaRPr>
          </a:p>
          <a:p>
            <a:pPr lvl="1">
              <a:spcBef>
                <a:spcPct val="20000"/>
              </a:spcBef>
              <a:buClr>
                <a:schemeClr val="bg1"/>
              </a:buClr>
              <a:buSzPct val="75000"/>
            </a:pPr>
            <a:r>
              <a:rPr lang="en-US" altLang="en-US" sz="1500" b="1" dirty="0">
                <a:solidFill>
                  <a:schemeClr val="bg1"/>
                </a:solidFill>
                <a:latin typeface="Arial" pitchFamily="34" charset="0"/>
              </a:rPr>
              <a:t>** Do not include the additional resources allocated in the CARES Act</a:t>
            </a:r>
          </a:p>
        </p:txBody>
      </p:sp>
    </p:spTree>
    <p:extLst>
      <p:ext uri="{BB962C8B-B14F-4D97-AF65-F5344CB8AC3E}">
        <p14:creationId xmlns:p14="http://schemas.microsoft.com/office/powerpoint/2010/main" val="335384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45327" y="323385"/>
            <a:ext cx="8492272" cy="6345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49" y="1915428"/>
            <a:ext cx="7492492" cy="41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243148358"/>
              </p:ext>
            </p:extLst>
          </p:nvPr>
        </p:nvGraphicFramePr>
        <p:xfrm>
          <a:off x="8471848" y="751815"/>
          <a:ext cx="3572916" cy="2932526"/>
        </p:xfrm>
        <a:graphic>
          <a:graphicData uri="http://schemas.openxmlformats.org/drawingml/2006/table">
            <a:tbl>
              <a:tblPr/>
              <a:tblGrid>
                <a:gridCol w="2658954">
                  <a:extLst>
                    <a:ext uri="{9D8B030D-6E8A-4147-A177-3AD203B41FA5}">
                      <a16:colId xmlns:a16="http://schemas.microsoft.com/office/drawing/2014/main" val="20000"/>
                    </a:ext>
                  </a:extLst>
                </a:gridCol>
                <a:gridCol w="913962">
                  <a:extLst>
                    <a:ext uri="{9D8B030D-6E8A-4147-A177-3AD203B41FA5}">
                      <a16:colId xmlns:a16="http://schemas.microsoft.com/office/drawing/2014/main" val="20001"/>
                    </a:ext>
                  </a:extLst>
                </a:gridCol>
              </a:tblGrid>
              <a:tr h="953993">
                <a:tc gridSpan="2">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Population Estimates</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Arial Unicode MS"/>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Arial Unicode MS"/>
                          <a:cs typeface="Times New Roman"/>
                        </a:rPr>
                        <a:t>2010-2018 Census Data and </a:t>
                      </a:r>
                      <a:r>
                        <a:rPr lang="en-US" sz="1200" dirty="0" err="1">
                          <a:solidFill>
                            <a:srgbClr val="FFFFFF"/>
                          </a:solidFill>
                          <a:effectLst/>
                          <a:latin typeface="Arial"/>
                          <a:ea typeface="Arial Unicode MS"/>
                          <a:cs typeface="Times New Roman"/>
                        </a:rPr>
                        <a:t>Intercensal</a:t>
                      </a:r>
                      <a:r>
                        <a:rPr lang="en-US" sz="1200" dirty="0">
                          <a:solidFill>
                            <a:srgbClr val="FFFFFF"/>
                          </a:solidFill>
                          <a:effectLst/>
                          <a:latin typeface="Arial"/>
                          <a:ea typeface="Arial Unicode MS"/>
                          <a:cs typeface="Times New Roman"/>
                        </a:rPr>
                        <a:t> Estimates</a:t>
                      </a:r>
                      <a:endParaRPr lang="en-US" sz="1200" dirty="0">
                        <a:effectLst/>
                        <a:latin typeface="Calibri"/>
                        <a:ea typeface="Calibri"/>
                        <a:cs typeface="Times New Roman"/>
                      </a:endParaRPr>
                    </a:p>
                  </a:txBody>
                  <a:tcPr marL="73025" marR="73025"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extLst>
                  <a:ext uri="{0D108BD9-81ED-4DB2-BD59-A6C34878D82A}">
                    <a16:rowId xmlns:a16="http://schemas.microsoft.com/office/drawing/2014/main" val="10000"/>
                  </a:ext>
                </a:extLst>
              </a:tr>
              <a:tr h="200093">
                <a:tc>
                  <a:txBody>
                    <a:bodyPr/>
                    <a:lstStyle/>
                    <a:p>
                      <a:pPr marL="0" marR="0" algn="l">
                        <a:lnSpc>
                          <a:spcPct val="115000"/>
                        </a:lnSpc>
                        <a:spcBef>
                          <a:spcPts val="0"/>
                        </a:spcBef>
                        <a:spcAft>
                          <a:spcPts val="0"/>
                        </a:spcAft>
                      </a:pPr>
                      <a:r>
                        <a:rPr lang="en-US" sz="1200" b="1">
                          <a:effectLst/>
                          <a:latin typeface="Arial"/>
                          <a:ea typeface="Calibri"/>
                          <a:cs typeface="Times New Roman"/>
                        </a:rPr>
                        <a:t>2010 Census </a:t>
                      </a:r>
                      <a:endParaRPr lang="en-US" sz="1200">
                        <a:effectLst/>
                        <a:latin typeface="Arial"/>
                        <a:ea typeface="Calibri"/>
                        <a:cs typeface="Times New Roman"/>
                      </a:endParaRPr>
                    </a:p>
                  </a:txBody>
                  <a:tcPr marL="73025" marR="730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672,591</a:t>
                      </a:r>
                      <a:endParaRPr lang="en-US" sz="1200">
                        <a:effectLst/>
                        <a:latin typeface="Arial"/>
                        <a:ea typeface="Calibri"/>
                        <a:cs typeface="Times New Roman"/>
                      </a:endParaRPr>
                    </a:p>
                  </a:txBody>
                  <a:tcPr marL="73025" marR="730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2011 Population Estimate</a:t>
                      </a:r>
                    </a:p>
                  </a:txBody>
                  <a:tcPr marL="73025" marR="730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685,136</a:t>
                      </a:r>
                    </a:p>
                  </a:txBody>
                  <a:tcPr marL="73025" marR="730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2"/>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2012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701,116</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3"/>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2013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721,999</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2014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737,382</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2015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754,022</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6"/>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2016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754,353</a:t>
                      </a:r>
                    </a:p>
                  </a:txBody>
                  <a:tcPr marL="73025" marR="73025" marT="9525"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00093">
                <a:tc>
                  <a:txBody>
                    <a:bodyPr/>
                    <a:lstStyle/>
                    <a:p>
                      <a:pPr marL="0" marR="0" algn="l">
                        <a:lnSpc>
                          <a:spcPct val="115000"/>
                        </a:lnSpc>
                        <a:spcBef>
                          <a:spcPts val="0"/>
                        </a:spcBef>
                        <a:spcAft>
                          <a:spcPts val="0"/>
                        </a:spcAft>
                      </a:pPr>
                      <a:r>
                        <a:rPr lang="en-US" sz="1200">
                          <a:effectLst/>
                          <a:latin typeface="Arial"/>
                          <a:ea typeface="Calibri"/>
                          <a:cs typeface="Times New Roman"/>
                        </a:rPr>
                        <a:t>2017 Population Estimate</a:t>
                      </a:r>
                    </a:p>
                  </a:txBody>
                  <a:tcPr marL="73025" marR="73025" marT="9525"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755,176</a:t>
                      </a:r>
                    </a:p>
                  </a:txBody>
                  <a:tcPr marL="73025" marR="73025" marT="9525"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r h="200093">
                <a:tc>
                  <a:txBody>
                    <a:bodyPr/>
                    <a:lstStyle/>
                    <a:p>
                      <a:pPr marL="0" marR="0" algn="l">
                        <a:lnSpc>
                          <a:spcPct val="115000"/>
                        </a:lnSpc>
                        <a:spcBef>
                          <a:spcPts val="0"/>
                        </a:spcBef>
                        <a:spcAft>
                          <a:spcPts val="0"/>
                        </a:spcAft>
                      </a:pPr>
                      <a:r>
                        <a:rPr lang="en-US" sz="1200" b="1">
                          <a:effectLst/>
                          <a:latin typeface="Arial"/>
                          <a:ea typeface="Calibri"/>
                          <a:cs typeface="Times New Roman"/>
                        </a:rPr>
                        <a:t>2018 Population Estimate</a:t>
                      </a:r>
                      <a:endParaRPr lang="en-US" sz="1200">
                        <a:effectLst/>
                        <a:latin typeface="Arial"/>
                        <a:ea typeface="Calibri"/>
                        <a:cs typeface="Times New Roman"/>
                      </a:endParaRPr>
                    </a:p>
                  </a:txBody>
                  <a:tcPr marL="73025" marR="730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760,077</a:t>
                      </a:r>
                      <a:endParaRPr lang="en-US" sz="1200" dirty="0">
                        <a:effectLst/>
                        <a:latin typeface="Arial"/>
                        <a:ea typeface="Calibri"/>
                        <a:cs typeface="Times New Roman"/>
                      </a:endParaRPr>
                    </a:p>
                  </a:txBody>
                  <a:tcPr marL="73025" marR="730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1101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03019900"/>
              </p:ext>
            </p:extLst>
          </p:nvPr>
        </p:nvGraphicFramePr>
        <p:xfrm>
          <a:off x="7659235" y="754121"/>
          <a:ext cx="4229255" cy="2848937"/>
        </p:xfrm>
        <a:graphic>
          <a:graphicData uri="http://schemas.openxmlformats.org/drawingml/2006/table">
            <a:tbl>
              <a:tblPr/>
              <a:tblGrid>
                <a:gridCol w="1676613">
                  <a:extLst>
                    <a:ext uri="{9D8B030D-6E8A-4147-A177-3AD203B41FA5}">
                      <a16:colId xmlns:a16="http://schemas.microsoft.com/office/drawing/2014/main" val="20000"/>
                    </a:ext>
                  </a:extLst>
                </a:gridCol>
                <a:gridCol w="842498">
                  <a:extLst>
                    <a:ext uri="{9D8B030D-6E8A-4147-A177-3AD203B41FA5}">
                      <a16:colId xmlns:a16="http://schemas.microsoft.com/office/drawing/2014/main" val="20001"/>
                    </a:ext>
                  </a:extLst>
                </a:gridCol>
                <a:gridCol w="855072">
                  <a:extLst>
                    <a:ext uri="{9D8B030D-6E8A-4147-A177-3AD203B41FA5}">
                      <a16:colId xmlns:a16="http://schemas.microsoft.com/office/drawing/2014/main" val="20002"/>
                    </a:ext>
                  </a:extLst>
                </a:gridCol>
                <a:gridCol w="855072">
                  <a:extLst>
                    <a:ext uri="{9D8B030D-6E8A-4147-A177-3AD203B41FA5}">
                      <a16:colId xmlns:a16="http://schemas.microsoft.com/office/drawing/2014/main" val="20003"/>
                    </a:ext>
                  </a:extLst>
                </a:gridCol>
              </a:tblGrid>
              <a:tr h="180026">
                <a:tc gridSpan="4">
                  <a:txBody>
                    <a:bodyPr/>
                    <a:lstStyle/>
                    <a:p>
                      <a:pPr algn="ctr" rtl="0" fontAlgn="ctr"/>
                      <a:endParaRPr lang="en-US" sz="1200" b="1" i="0" u="none" strike="noStrike" dirty="0">
                        <a:solidFill>
                          <a:srgbClr val="FFFFFF"/>
                        </a:solidFill>
                        <a:effectLst/>
                        <a:latin typeface="Arial"/>
                      </a:endParaRP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026">
                <a:tc gridSpan="4">
                  <a:txBody>
                    <a:bodyPr/>
                    <a:lstStyle/>
                    <a:p>
                      <a:pPr algn="ctr" rtl="0" fontAlgn="ctr"/>
                      <a:r>
                        <a:rPr lang="en-US" sz="1200" b="1" i="0" u="none" strike="noStrike" dirty="0">
                          <a:solidFill>
                            <a:srgbClr val="FFFFFF"/>
                          </a:solidFill>
                          <a:effectLst/>
                          <a:latin typeface="Arial"/>
                        </a:rPr>
                        <a:t>Population by Age and Gender</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3167">
                <a:tc gridSpan="4">
                  <a:txBody>
                    <a:bodyPr/>
                    <a:lstStyle/>
                    <a:p>
                      <a:pPr algn="ctr" rtl="0" fontAlgn="ctr"/>
                      <a:r>
                        <a:rPr lang="en-US" sz="1200" b="0" i="0" u="none" strike="noStrike">
                          <a:solidFill>
                            <a:srgbClr val="FFFFFF"/>
                          </a:solidFill>
                          <a:effectLst/>
                          <a:latin typeface="Arial"/>
                        </a:rPr>
                        <a:t>State of North Dakota </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0026">
                <a:tc gridSpan="4">
                  <a:txBody>
                    <a:bodyPr/>
                    <a:lstStyle/>
                    <a:p>
                      <a:pPr algn="ctr" rtl="0" fontAlgn="ctr"/>
                      <a:r>
                        <a:rPr lang="en-US" sz="1200" b="0" i="0" u="none" strike="noStrike">
                          <a:solidFill>
                            <a:srgbClr val="FFFFFF"/>
                          </a:solidFill>
                          <a:effectLst/>
                          <a:latin typeface="Arial"/>
                        </a:rPr>
                        <a:t>2010 Census and Current Census Estimates</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40077">
                <a:tc rowSpan="2">
                  <a:txBody>
                    <a:bodyPr/>
                    <a:lstStyle/>
                    <a:p>
                      <a:pPr algn="ctr" rtl="0" fontAlgn="ctr"/>
                      <a:r>
                        <a:rPr lang="en-US" sz="1200" b="1" i="0" u="none" strike="noStrike">
                          <a:solidFill>
                            <a:srgbClr val="000000"/>
                          </a:solidFill>
                          <a:effectLst/>
                          <a:latin typeface="Arial"/>
                        </a:rPr>
                        <a:t>Age</a:t>
                      </a:r>
                    </a:p>
                  </a:txBody>
                  <a:tcPr marL="9525" marR="9525" marT="9525" marB="0" anchor="ctr">
                    <a:lnL w="12700" cap="flat" cmpd="sng" algn="ctr">
                      <a:solidFill>
                        <a:srgbClr val="FAA21A"/>
                      </a:solidFill>
                      <a:prstDash val="solid"/>
                      <a:round/>
                      <a:headEnd type="none" w="med" len="med"/>
                      <a:tailEnd type="none" w="med" len="med"/>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2010 Census</a:t>
                      </a:r>
                    </a:p>
                  </a:txBody>
                  <a:tcPr marL="9525" marR="9525" marT="9525" marB="0" anchor="ctr">
                    <a:lnL w="635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2018 Estimates</a:t>
                      </a:r>
                    </a:p>
                  </a:txBody>
                  <a:tcPr marL="9525" marR="9525" marT="9525" marB="0" anchor="ctr">
                    <a:lnL>
                      <a:noFill/>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 Change </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4"/>
                  </a:ext>
                </a:extLst>
              </a:tr>
              <a:tr h="188598">
                <a:tc vMerge="1">
                  <a:txBody>
                    <a:bodyPr/>
                    <a:lstStyle/>
                    <a:p>
                      <a:endParaRPr lang="en-US"/>
                    </a:p>
                  </a:txBody>
                  <a:tcPr/>
                </a:tc>
                <a:tc>
                  <a:txBody>
                    <a:bodyPr/>
                    <a:lstStyle/>
                    <a:p>
                      <a:pPr algn="ctr" rtl="0" fontAlgn="ctr"/>
                      <a:r>
                        <a:rPr lang="en-US" sz="1200" b="1" i="0" u="none" strike="noStrike">
                          <a:solidFill>
                            <a:srgbClr val="000000"/>
                          </a:solidFill>
                          <a:effectLst/>
                          <a:latin typeface="Arial"/>
                        </a:rPr>
                        <a:t> </a:t>
                      </a:r>
                    </a:p>
                  </a:txBody>
                  <a:tcPr marL="9525" marR="9525" marT="9525" marB="0" anchor="ctr">
                    <a:lnL w="6350" cap="flat" cmpd="sng" algn="ctr">
                      <a:solidFill>
                        <a:srgbClr val="FAA21A"/>
                      </a:solidFill>
                      <a:prstDash val="dot"/>
                      <a:round/>
                      <a:headEnd type="none" w="med" len="med"/>
                      <a:tailEnd type="none" w="med" len="med"/>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 </a:t>
                      </a:r>
                    </a:p>
                  </a:txBody>
                  <a:tcPr marL="9525" marR="9525" marT="9525" marB="0" anchor="ctr">
                    <a:lnL>
                      <a:noFill/>
                    </a:lnL>
                    <a:lnR w="6350" cap="flat" cmpd="sng" algn="ctr">
                      <a:solidFill>
                        <a:srgbClr val="FAA21A"/>
                      </a:solidFill>
                      <a:prstDash val="dot"/>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18-Oct</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r h="173167">
                <a:tc>
                  <a:txBody>
                    <a:bodyPr/>
                    <a:lstStyle/>
                    <a:p>
                      <a:pPr algn="ctr" rtl="0" fontAlgn="ctr"/>
                      <a:r>
                        <a:rPr lang="en-US" sz="1200" b="0" i="0" u="none" strike="noStrike">
                          <a:solidFill>
                            <a:srgbClr val="000000"/>
                          </a:solidFill>
                          <a:effectLst/>
                          <a:latin typeface="Arial"/>
                        </a:rPr>
                        <a:t>Under 14 years</a:t>
                      </a:r>
                    </a:p>
                  </a:txBody>
                  <a:tcPr marL="9525" marR="95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124,461</a:t>
                      </a:r>
                    </a:p>
                  </a:txBody>
                  <a:tcPr marL="9525" marR="9525"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152,549</a:t>
                      </a:r>
                    </a:p>
                  </a:txBody>
                  <a:tcPr marL="9525" marR="9525" marT="9525" marB="0" anchor="ctr">
                    <a:lnL>
                      <a:noFill/>
                    </a:lnL>
                    <a:lnR w="635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200" b="0" i="0" u="none" strike="noStrike">
                          <a:solidFill>
                            <a:srgbClr val="000000"/>
                          </a:solidFill>
                          <a:effectLst/>
                          <a:latin typeface="Arial"/>
                        </a:rPr>
                        <a:t>22.60%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6"/>
                  </a:ext>
                </a:extLst>
              </a:tr>
              <a:tr h="173167">
                <a:tc>
                  <a:txBody>
                    <a:bodyPr/>
                    <a:lstStyle/>
                    <a:p>
                      <a:pPr algn="ctr" rtl="0" fontAlgn="ctr"/>
                      <a:r>
                        <a:rPr lang="en-US" sz="1200" b="0" i="0" u="none" strike="noStrike">
                          <a:solidFill>
                            <a:srgbClr val="000000"/>
                          </a:solidFill>
                          <a:effectLst/>
                          <a:latin typeface="Arial"/>
                        </a:rPr>
                        <a:t>15 to 24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106,430</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110,861</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4.20%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173167">
                <a:tc>
                  <a:txBody>
                    <a:bodyPr/>
                    <a:lstStyle/>
                    <a:p>
                      <a:pPr algn="ctr" rtl="0" fontAlgn="ctr"/>
                      <a:r>
                        <a:rPr lang="en-US" sz="1200" b="0" i="0" u="none" strike="noStrike">
                          <a:solidFill>
                            <a:srgbClr val="000000"/>
                          </a:solidFill>
                          <a:effectLst/>
                          <a:latin typeface="Arial"/>
                        </a:rPr>
                        <a:t>25 to 44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90,485</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114,800</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26.90%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8"/>
                  </a:ext>
                </a:extLst>
              </a:tr>
              <a:tr h="173167">
                <a:tc>
                  <a:txBody>
                    <a:bodyPr/>
                    <a:lstStyle/>
                    <a:p>
                      <a:pPr algn="ctr" rtl="0" fontAlgn="ctr"/>
                      <a:r>
                        <a:rPr lang="en-US" sz="1200" b="0" i="0" u="none" strike="noStrike">
                          <a:solidFill>
                            <a:srgbClr val="000000"/>
                          </a:solidFill>
                          <a:effectLst/>
                          <a:latin typeface="Arial"/>
                        </a:rPr>
                        <a:t>45 to 54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75,262</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90,402</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20.10%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9"/>
                  </a:ext>
                </a:extLst>
              </a:tr>
              <a:tr h="173167">
                <a:tc>
                  <a:txBody>
                    <a:bodyPr/>
                    <a:lstStyle/>
                    <a:p>
                      <a:pPr algn="ctr" rtl="0" fontAlgn="ctr"/>
                      <a:r>
                        <a:rPr lang="en-US" sz="1200" b="0" i="0" u="none" strike="noStrike">
                          <a:solidFill>
                            <a:srgbClr val="000000"/>
                          </a:solidFill>
                          <a:effectLst/>
                          <a:latin typeface="Arial"/>
                        </a:rPr>
                        <a:t>55 to 64 years</a:t>
                      </a:r>
                    </a:p>
                  </a:txBody>
                  <a:tcPr marL="9525" marR="9525" marT="9525"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96,657</a:t>
                      </a:r>
                    </a:p>
                  </a:txBody>
                  <a:tcPr marL="9525" marR="9525" marT="9525" marB="0" anchor="ctr">
                    <a:lnL>
                      <a:noFill/>
                    </a:lnL>
                    <a:lnR>
                      <a:noFill/>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80,005</a:t>
                      </a:r>
                    </a:p>
                  </a:txBody>
                  <a:tcPr marL="9525" marR="9525" marT="9525" marB="0" anchor="ctr">
                    <a:lnL>
                      <a:noFill/>
                    </a:lnL>
                    <a:lnR w="635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algn="ctr" rtl="0" fontAlgn="ctr"/>
                      <a:r>
                        <a:rPr lang="en-US" sz="1200" b="0" i="0" u="none" strike="noStrike">
                          <a:solidFill>
                            <a:srgbClr val="000000"/>
                          </a:solidFill>
                          <a:effectLst/>
                          <a:latin typeface="Arial"/>
                        </a:rPr>
                        <a:t>-17.20%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10"/>
                  </a:ext>
                </a:extLst>
              </a:tr>
              <a:tr h="180026">
                <a:tc>
                  <a:txBody>
                    <a:bodyPr/>
                    <a:lstStyle/>
                    <a:p>
                      <a:pPr algn="ctr" rtl="0" fontAlgn="ctr"/>
                      <a:r>
                        <a:rPr lang="en-US" sz="1200" b="0" i="0" u="none" strike="noStrike">
                          <a:solidFill>
                            <a:srgbClr val="000000"/>
                          </a:solidFill>
                          <a:effectLst/>
                          <a:latin typeface="Arial"/>
                        </a:rPr>
                        <a:t>65 and Over</a:t>
                      </a:r>
                    </a:p>
                  </a:txBody>
                  <a:tcPr marL="9525" marR="9525" marT="9525" marB="0" anchor="ctr">
                    <a:lnL w="12700" cap="flat" cmpd="sng" algn="ctr">
                      <a:solidFill>
                        <a:srgbClr val="FAA21A"/>
                      </a:solidFill>
                      <a:prstDash val="solid"/>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81,819</a:t>
                      </a: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94,823</a:t>
                      </a:r>
                    </a:p>
                  </a:txBody>
                  <a:tcPr marL="9525" marR="9525" marT="9525" marB="0" anchor="ctr">
                    <a:lnL>
                      <a:noFill/>
                    </a:lnL>
                    <a:lnR w="6350" cap="flat" cmpd="sng" algn="ctr">
                      <a:solidFill>
                        <a:srgbClr val="FAA21A"/>
                      </a:solidFill>
                      <a:prstDash val="dot"/>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200" b="0" i="0" u="none" strike="noStrike">
                          <a:solidFill>
                            <a:srgbClr val="000000"/>
                          </a:solidFill>
                          <a:effectLst/>
                          <a:latin typeface="Arial"/>
                        </a:rPr>
                        <a:t>15.90%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1"/>
                  </a:ext>
                </a:extLst>
              </a:tr>
              <a:tr h="188598">
                <a:tc>
                  <a:txBody>
                    <a:bodyPr/>
                    <a:lstStyle/>
                    <a:p>
                      <a:pPr algn="ctr" rtl="0" fontAlgn="ctr"/>
                      <a:r>
                        <a:rPr lang="en-US" sz="1200" b="1" i="0" u="none" strike="noStrike">
                          <a:solidFill>
                            <a:srgbClr val="000000"/>
                          </a:solidFill>
                          <a:effectLst/>
                          <a:latin typeface="Arial"/>
                        </a:rPr>
                        <a:t>Total</a:t>
                      </a:r>
                    </a:p>
                  </a:txBody>
                  <a:tcPr marL="9525" marR="9525" marT="9525" marB="0" anchor="ctr">
                    <a:lnL w="12700" cap="flat" cmpd="sng" algn="ctr">
                      <a:solidFill>
                        <a:srgbClr val="FAA21A"/>
                      </a:solidFill>
                      <a:prstDash val="solid"/>
                      <a:round/>
                      <a:headEnd type="none" w="med" len="med"/>
                      <a:tailEnd type="none" w="med" len="med"/>
                    </a:lnL>
                    <a:lnR>
                      <a:noFill/>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672,591</a:t>
                      </a:r>
                    </a:p>
                  </a:txBody>
                  <a:tcPr marL="9525" marR="9525" marT="9525" marB="0" anchor="ctr">
                    <a:lnL>
                      <a:noFill/>
                    </a:lnL>
                    <a:lnR>
                      <a:noFill/>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a:rPr>
                        <a:t>760,077</a:t>
                      </a:r>
                    </a:p>
                  </a:txBody>
                  <a:tcPr marL="9525" marR="9525" marT="9525" marB="0" anchor="ctr">
                    <a:lnL>
                      <a:noFill/>
                    </a:lnL>
                    <a:lnR w="6350" cap="flat" cmpd="sng" algn="ctr">
                      <a:solidFill>
                        <a:srgbClr val="FAA21A"/>
                      </a:solidFill>
                      <a:prstDash val="dot"/>
                      <a:round/>
                      <a:headEnd type="none" w="med" len="med"/>
                      <a:tailEnd type="none" w="med" len="med"/>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a:rPr>
                        <a:t>13.00%</a:t>
                      </a:r>
                    </a:p>
                  </a:txBody>
                  <a:tcPr marL="9525" marR="9525" marT="9525" marB="0" anchor="ctr">
                    <a:lnL w="635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25400" cap="flat" cmpd="dbl" algn="ctr">
                      <a:solidFill>
                        <a:srgbClr val="FAA21A"/>
                      </a:solidFill>
                      <a:prstDash val="solid"/>
                      <a:round/>
                      <a:headEnd type="none" w="med" len="med"/>
                      <a:tailEnd type="none" w="med" len="med"/>
                    </a:lnT>
                    <a:lnB w="635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12"/>
                  </a:ext>
                </a:extLst>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6" y="1997174"/>
            <a:ext cx="7245198" cy="351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36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4" name="Table 3"/>
          <p:cNvGraphicFramePr>
            <a:graphicFrameLocks noGrp="1"/>
          </p:cNvGraphicFramePr>
          <p:nvPr/>
        </p:nvGraphicFramePr>
        <p:xfrm>
          <a:off x="789272" y="1588165"/>
          <a:ext cx="7115722" cy="3525493"/>
        </p:xfrm>
        <a:graphic>
          <a:graphicData uri="http://schemas.openxmlformats.org/drawingml/2006/table">
            <a:tbl>
              <a:tblPr firstRow="1" firstCol="1" bandRow="1"/>
              <a:tblGrid>
                <a:gridCol w="2442343">
                  <a:extLst>
                    <a:ext uri="{9D8B030D-6E8A-4147-A177-3AD203B41FA5}">
                      <a16:colId xmlns:a16="http://schemas.microsoft.com/office/drawing/2014/main" val="20000"/>
                    </a:ext>
                  </a:extLst>
                </a:gridCol>
                <a:gridCol w="1069879">
                  <a:extLst>
                    <a:ext uri="{9D8B030D-6E8A-4147-A177-3AD203B41FA5}">
                      <a16:colId xmlns:a16="http://schemas.microsoft.com/office/drawing/2014/main" val="20001"/>
                    </a:ext>
                  </a:extLst>
                </a:gridCol>
                <a:gridCol w="1160394">
                  <a:extLst>
                    <a:ext uri="{9D8B030D-6E8A-4147-A177-3AD203B41FA5}">
                      <a16:colId xmlns:a16="http://schemas.microsoft.com/office/drawing/2014/main" val="20002"/>
                    </a:ext>
                  </a:extLst>
                </a:gridCol>
                <a:gridCol w="1221553">
                  <a:extLst>
                    <a:ext uri="{9D8B030D-6E8A-4147-A177-3AD203B41FA5}">
                      <a16:colId xmlns:a16="http://schemas.microsoft.com/office/drawing/2014/main" val="20003"/>
                    </a:ext>
                  </a:extLst>
                </a:gridCol>
                <a:gridCol w="1221553">
                  <a:extLst>
                    <a:ext uri="{9D8B030D-6E8A-4147-A177-3AD203B41FA5}">
                      <a16:colId xmlns:a16="http://schemas.microsoft.com/office/drawing/2014/main" val="20004"/>
                    </a:ext>
                  </a:extLst>
                </a:gridCol>
              </a:tblGrid>
              <a:tr h="949885">
                <a:tc gridSpan="5">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Population by Race and Ethnicity</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Times New Roman"/>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2010 Census &amp; 2018 Five-Year ACS</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5381">
                <a:tc rowSpan="2">
                  <a:txBody>
                    <a:bodyPr/>
                    <a:lstStyle/>
                    <a:p>
                      <a:pPr marL="0" marR="0">
                        <a:lnSpc>
                          <a:spcPct val="115000"/>
                        </a:lnSpc>
                        <a:spcBef>
                          <a:spcPts val="0"/>
                        </a:spcBef>
                        <a:spcAft>
                          <a:spcPts val="0"/>
                        </a:spcAft>
                      </a:pPr>
                      <a:r>
                        <a:rPr lang="en-US" sz="1200" b="1">
                          <a:effectLst/>
                          <a:latin typeface="Arial"/>
                          <a:ea typeface="Calibri"/>
                          <a:cs typeface="Times New Roman"/>
                        </a:rPr>
                        <a:t>Race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2010 Census</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2018 Five-Year ACS</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205381">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 of Total</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White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605,449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90.0%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655,268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87.1%</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3"/>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Black</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7,960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20,445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American Indian</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36,591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39,462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5.2%</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Asian</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6,909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10,814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1.4%</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6"/>
                  </a:ext>
                </a:extLst>
              </a:tr>
              <a:tr h="262176">
                <a:tc>
                  <a:txBody>
                    <a:bodyPr/>
                    <a:lstStyle/>
                    <a:p>
                      <a:pPr marL="0" marR="0">
                        <a:lnSpc>
                          <a:spcPct val="115000"/>
                        </a:lnSpc>
                        <a:spcBef>
                          <a:spcPts val="0"/>
                        </a:spcBef>
                        <a:spcAft>
                          <a:spcPts val="0"/>
                        </a:spcAft>
                      </a:pPr>
                      <a:r>
                        <a:rPr lang="en-US" sz="1200">
                          <a:effectLst/>
                          <a:latin typeface="Arial"/>
                          <a:ea typeface="Calibri"/>
                          <a:cs typeface="Times New Roman"/>
                        </a:rPr>
                        <a:t>Native Hawaiian/ Pacific Islander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320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378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0.1%</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Other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3,509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7,528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8"/>
                  </a:ext>
                </a:extLst>
              </a:tr>
              <a:tr h="205381">
                <a:tc>
                  <a:txBody>
                    <a:bodyPr/>
                    <a:lstStyle/>
                    <a:p>
                      <a:pPr marL="0" marR="0">
                        <a:lnSpc>
                          <a:spcPct val="115000"/>
                        </a:lnSpc>
                        <a:spcBef>
                          <a:spcPts val="0"/>
                        </a:spcBef>
                        <a:spcAft>
                          <a:spcPts val="0"/>
                        </a:spcAft>
                      </a:pPr>
                      <a:r>
                        <a:rPr lang="en-US" sz="1200">
                          <a:effectLst/>
                          <a:latin typeface="Arial"/>
                          <a:ea typeface="Calibri"/>
                          <a:cs typeface="Times New Roman"/>
                        </a:rPr>
                        <a:t>Two or More Races</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11,853</a:t>
                      </a:r>
                      <a:endParaRPr lang="en-US" sz="1200">
                        <a:effectLst/>
                        <a:latin typeface="Calibri"/>
                        <a:ea typeface="Calibri"/>
                        <a:cs typeface="Times New Roman"/>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1.8%</a:t>
                      </a:r>
                      <a:endParaRPr lang="en-US" sz="1200">
                        <a:effectLst/>
                        <a:latin typeface="Calibri"/>
                        <a:ea typeface="Calibri"/>
                        <a:cs typeface="Times New Roman"/>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18,306</a:t>
                      </a:r>
                      <a:endParaRPr lang="en-US" sz="1200">
                        <a:effectLst/>
                        <a:latin typeface="Calibri"/>
                        <a:ea typeface="Calibri"/>
                        <a:cs typeface="Times New Roman"/>
                      </a:endParaRPr>
                    </a:p>
                  </a:txBody>
                  <a:tcPr marL="68580" marR="68580" marT="0" marB="0" anchor="ctr">
                    <a:lnL>
                      <a:noFill/>
                    </a:lnL>
                    <a:lnR>
                      <a:noFill/>
                    </a:lnR>
                    <a:lnT>
                      <a:noFill/>
                    </a:lnT>
                    <a:lnB w="19050"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2.4%</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905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r h="205381">
                <a:tc>
                  <a:txBody>
                    <a:bodyPr/>
                    <a:lstStyle/>
                    <a:p>
                      <a:pPr marL="0" marR="0">
                        <a:lnSpc>
                          <a:spcPct val="115000"/>
                        </a:lnSpc>
                        <a:spcBef>
                          <a:spcPts val="0"/>
                        </a:spcBef>
                        <a:spcAft>
                          <a:spcPts val="0"/>
                        </a:spcAft>
                      </a:pPr>
                      <a:r>
                        <a:rPr lang="en-US" sz="1200" b="1">
                          <a:effectLst/>
                          <a:latin typeface="Arial"/>
                          <a:ea typeface="Calibri"/>
                          <a:cs typeface="Times New Roman"/>
                        </a:rPr>
                        <a:t>Total</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672,591</a:t>
                      </a:r>
                      <a:endParaRPr lang="en-US" sz="1200">
                        <a:effectLst/>
                        <a:latin typeface="Calibri"/>
                        <a:ea typeface="Calibri"/>
                        <a:cs typeface="Times New Roman"/>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a:t>
                      </a:r>
                      <a:endParaRPr lang="en-US" sz="1200">
                        <a:effectLst/>
                        <a:latin typeface="Calibri"/>
                        <a:ea typeface="Calibri"/>
                        <a:cs typeface="Times New Roman"/>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752,201</a:t>
                      </a:r>
                      <a:endParaRPr lang="en-US" sz="1200">
                        <a:effectLst/>
                        <a:latin typeface="Calibri"/>
                        <a:ea typeface="Calibri"/>
                        <a:cs typeface="Times New Roman"/>
                      </a:endParaRPr>
                    </a:p>
                  </a:txBody>
                  <a:tcPr marL="68580" marR="68580" marT="0" marB="0" anchor="ctr">
                    <a:lnL>
                      <a:noFill/>
                    </a:lnL>
                    <a:lnR>
                      <a:noFill/>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100.0% </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9050" cap="flat" cmpd="dbl"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extLst>
                  <a:ext uri="{0D108BD9-81ED-4DB2-BD59-A6C34878D82A}">
                    <a16:rowId xmlns:a16="http://schemas.microsoft.com/office/drawing/2014/main" val="10010"/>
                  </a:ext>
                </a:extLst>
              </a:tr>
              <a:tr h="205381">
                <a:tc>
                  <a:txBody>
                    <a:bodyPr/>
                    <a:lstStyle/>
                    <a:p>
                      <a:pPr marL="0" marR="0">
                        <a:lnSpc>
                          <a:spcPct val="115000"/>
                        </a:lnSpc>
                        <a:spcBef>
                          <a:spcPts val="0"/>
                        </a:spcBef>
                        <a:spcAft>
                          <a:spcPts val="0"/>
                        </a:spcAft>
                      </a:pPr>
                      <a:r>
                        <a:rPr lang="en-US" sz="1200" b="1">
                          <a:effectLst/>
                          <a:latin typeface="Arial"/>
                          <a:ea typeface="Calibri"/>
                          <a:cs typeface="Times New Roman"/>
                        </a:rPr>
                        <a:t>Non-Hispanic</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659,124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98.0%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725,672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96.5%</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a:noFill/>
                    </a:lnB>
                    <a:solidFill>
                      <a:srgbClr val="E7E6E6"/>
                    </a:solidFill>
                  </a:tcPr>
                </a:tc>
                <a:extLst>
                  <a:ext uri="{0D108BD9-81ED-4DB2-BD59-A6C34878D82A}">
                    <a16:rowId xmlns:a16="http://schemas.microsoft.com/office/drawing/2014/main" val="10011"/>
                  </a:ext>
                </a:extLst>
              </a:tr>
              <a:tr h="205381">
                <a:tc>
                  <a:txBody>
                    <a:bodyPr/>
                    <a:lstStyle/>
                    <a:p>
                      <a:pPr marL="0" marR="0">
                        <a:lnSpc>
                          <a:spcPct val="115000"/>
                        </a:lnSpc>
                        <a:spcBef>
                          <a:spcPts val="0"/>
                        </a:spcBef>
                        <a:spcAft>
                          <a:spcPts val="0"/>
                        </a:spcAft>
                      </a:pPr>
                      <a:r>
                        <a:rPr lang="en-US" sz="1200" b="1">
                          <a:effectLst/>
                          <a:latin typeface="Arial"/>
                          <a:ea typeface="Calibri"/>
                          <a:cs typeface="Times New Roman"/>
                        </a:rPr>
                        <a:t>Hispanic</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13,467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26,529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3.5%</a:t>
                      </a:r>
                      <a:endParaRPr lang="en-US" sz="12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304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eaLnBrk="0" fontAlgn="base" hangingPunct="0">
              <a:spcBef>
                <a:spcPct val="20000"/>
              </a:spcBef>
              <a:spcAft>
                <a:spcPct val="0"/>
              </a:spcAft>
              <a:buClr>
                <a:srgbClr val="000099"/>
              </a:buClr>
              <a:buSzPct val="75000"/>
            </a:pPr>
            <a:r>
              <a:rPr lang="en-US" altLang="en-US" sz="4800" b="1" dirty="0">
                <a:solidFill>
                  <a:schemeClr val="tx2"/>
                </a:solidFill>
                <a:latin typeface="Arial" charset="0"/>
              </a:rPr>
              <a:t>Demographics</a:t>
            </a:r>
          </a:p>
          <a:p>
            <a:pPr marL="457200" lvl="0" indent="-457200" algn="ctr" eaLnBrk="0" fontAlgn="base" hangingPunct="0">
              <a:spcBef>
                <a:spcPct val="20000"/>
              </a:spcBef>
              <a:spcAft>
                <a:spcPct val="0"/>
              </a:spcAft>
              <a:buClr>
                <a:srgbClr val="000099"/>
              </a:buClr>
              <a:buSzPct val="75000"/>
            </a:pPr>
            <a:endParaRPr lang="en-US" altLang="en-US" sz="4800" b="1" dirty="0">
              <a:solidFill>
                <a:schemeClr val="accent1">
                  <a:lumMod val="60000"/>
                  <a:lumOff val="40000"/>
                </a:schemeClr>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lvl="0" indent="-457200" algn="ctr" eaLnBrk="0" fontAlgn="base" hangingPunct="0">
              <a:spcBef>
                <a:spcPct val="20000"/>
              </a:spcBef>
              <a:spcAft>
                <a:spcPct val="0"/>
              </a:spcAft>
              <a:buClr>
                <a:srgbClr val="000099"/>
              </a:buClr>
              <a:buSzPct val="75000"/>
            </a:pPr>
            <a:endParaRPr lang="en-US" sz="3000" b="1" dirty="0">
              <a:solidFill>
                <a:schemeClr val="bg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33603437"/>
              </p:ext>
            </p:extLst>
          </p:nvPr>
        </p:nvGraphicFramePr>
        <p:xfrm>
          <a:off x="502396" y="1722924"/>
          <a:ext cx="7983089" cy="3207563"/>
        </p:xfrm>
        <a:graphic>
          <a:graphicData uri="http://schemas.openxmlformats.org/drawingml/2006/table">
            <a:tbl>
              <a:tblPr firstRow="1" firstCol="1" bandRow="1"/>
              <a:tblGrid>
                <a:gridCol w="902553">
                  <a:extLst>
                    <a:ext uri="{9D8B030D-6E8A-4147-A177-3AD203B41FA5}">
                      <a16:colId xmlns:a16="http://schemas.microsoft.com/office/drawing/2014/main" val="20000"/>
                    </a:ext>
                  </a:extLst>
                </a:gridCol>
                <a:gridCol w="1120565">
                  <a:extLst>
                    <a:ext uri="{9D8B030D-6E8A-4147-A177-3AD203B41FA5}">
                      <a16:colId xmlns:a16="http://schemas.microsoft.com/office/drawing/2014/main" val="20001"/>
                    </a:ext>
                  </a:extLst>
                </a:gridCol>
                <a:gridCol w="1120565">
                  <a:extLst>
                    <a:ext uri="{9D8B030D-6E8A-4147-A177-3AD203B41FA5}">
                      <a16:colId xmlns:a16="http://schemas.microsoft.com/office/drawing/2014/main" val="20002"/>
                    </a:ext>
                  </a:extLst>
                </a:gridCol>
                <a:gridCol w="1186785">
                  <a:extLst>
                    <a:ext uri="{9D8B030D-6E8A-4147-A177-3AD203B41FA5}">
                      <a16:colId xmlns:a16="http://schemas.microsoft.com/office/drawing/2014/main" val="20003"/>
                    </a:ext>
                  </a:extLst>
                </a:gridCol>
                <a:gridCol w="1186785">
                  <a:extLst>
                    <a:ext uri="{9D8B030D-6E8A-4147-A177-3AD203B41FA5}">
                      <a16:colId xmlns:a16="http://schemas.microsoft.com/office/drawing/2014/main" val="20004"/>
                    </a:ext>
                  </a:extLst>
                </a:gridCol>
                <a:gridCol w="1232918">
                  <a:extLst>
                    <a:ext uri="{9D8B030D-6E8A-4147-A177-3AD203B41FA5}">
                      <a16:colId xmlns:a16="http://schemas.microsoft.com/office/drawing/2014/main" val="20005"/>
                    </a:ext>
                  </a:extLst>
                </a:gridCol>
                <a:gridCol w="1232918">
                  <a:extLst>
                    <a:ext uri="{9D8B030D-6E8A-4147-A177-3AD203B41FA5}">
                      <a16:colId xmlns:a16="http://schemas.microsoft.com/office/drawing/2014/main" val="20006"/>
                    </a:ext>
                  </a:extLst>
                </a:gridCol>
              </a:tblGrid>
              <a:tr h="990247">
                <a:tc gridSpan="7">
                  <a:txBody>
                    <a:bodyPr/>
                    <a:lstStyle/>
                    <a:p>
                      <a:pPr marL="0" marR="0" algn="ctr">
                        <a:lnSpc>
                          <a:spcPct val="115000"/>
                        </a:lnSpc>
                        <a:spcBef>
                          <a:spcPts val="0"/>
                        </a:spcBef>
                        <a:spcAft>
                          <a:spcPts val="0"/>
                        </a:spcAft>
                      </a:pPr>
                      <a:r>
                        <a:rPr lang="en-US" sz="1200" b="1" dirty="0">
                          <a:solidFill>
                            <a:srgbClr val="FFFFFF"/>
                          </a:solidFill>
                          <a:effectLst/>
                          <a:latin typeface="Arial"/>
                          <a:ea typeface="Calibri"/>
                          <a:cs typeface="Times New Roman"/>
                        </a:rPr>
                        <a:t>Disability by Age</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Times New Roman"/>
                          <a:cs typeface="Times New Roman"/>
                        </a:rPr>
                        <a:t>State of North Dakota</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FFFFFF"/>
                          </a:solidFill>
                          <a:effectLst/>
                          <a:latin typeface="Arial"/>
                          <a:ea typeface="Calibri"/>
                          <a:cs typeface="Times New Roman"/>
                        </a:rPr>
                        <a:t>2018 Five-Year ACS Data</a:t>
                      </a:r>
                      <a:endParaRPr lang="en-US" sz="1200" dirty="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108">
                <a:tc rowSpan="2">
                  <a:txBody>
                    <a:bodyPr/>
                    <a:lstStyle/>
                    <a:p>
                      <a:pPr marL="0" marR="0">
                        <a:lnSpc>
                          <a:spcPct val="115000"/>
                        </a:lnSpc>
                        <a:spcBef>
                          <a:spcPts val="0"/>
                        </a:spcBef>
                        <a:spcAft>
                          <a:spcPts val="0"/>
                        </a:spcAft>
                      </a:pPr>
                      <a:r>
                        <a:rPr lang="en-US" sz="1200" b="1">
                          <a:effectLst/>
                          <a:latin typeface="Arial"/>
                          <a:ea typeface="Calibri"/>
                          <a:cs typeface="Times New Roman"/>
                        </a:rPr>
                        <a:t>Age</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Male</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Female</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effectLst/>
                          <a:latin typeface="Arial"/>
                          <a:ea typeface="Calibri"/>
                          <a:cs typeface="Times New Roman"/>
                        </a:rPr>
                        <a:t>Total</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w="12700" cap="flat" cmpd="sng" algn="ctr">
                      <a:solidFill>
                        <a:srgbClr val="FAA21A"/>
                      </a:solidFill>
                      <a:prstDash val="dot"/>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10001"/>
                  </a:ext>
                </a:extLst>
              </a:tr>
              <a:tr h="428215">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Arial"/>
                          <a:ea typeface="Calibri"/>
                          <a:cs typeface="Times New Roman"/>
                        </a:rPr>
                        <a:t>Disabled </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Disability </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Arial"/>
                          <a:ea typeface="Calibri"/>
                          <a:cs typeface="Times New Roman"/>
                        </a:rPr>
                        <a:t>Rate</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Disabled </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Disability </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Arial"/>
                          <a:ea typeface="Calibri"/>
                          <a:cs typeface="Times New Roman"/>
                        </a:rPr>
                        <a:t>Rate</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Disabled </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Arial"/>
                          <a:ea typeface="Calibri"/>
                          <a:cs typeface="Times New Roman"/>
                        </a:rPr>
                        <a:t>Population</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Disability </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Arial"/>
                          <a:ea typeface="Calibri"/>
                          <a:cs typeface="Times New Roman"/>
                        </a:rPr>
                        <a:t>Rate</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14108">
                <a:tc>
                  <a:txBody>
                    <a:bodyPr/>
                    <a:lstStyle/>
                    <a:p>
                      <a:pPr marL="0" marR="0">
                        <a:lnSpc>
                          <a:spcPct val="115000"/>
                        </a:lnSpc>
                        <a:spcBef>
                          <a:spcPts val="0"/>
                        </a:spcBef>
                        <a:spcAft>
                          <a:spcPts val="0"/>
                        </a:spcAft>
                      </a:pPr>
                      <a:r>
                        <a:rPr lang="en-US" sz="1200">
                          <a:effectLst/>
                          <a:latin typeface="Arial"/>
                          <a:ea typeface="Calibri"/>
                          <a:cs typeface="Times New Roman"/>
                        </a:rPr>
                        <a:t>Under 5</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187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127</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0.5%</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314</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0.6%</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0003"/>
                  </a:ext>
                </a:extLst>
              </a:tr>
              <a:tr h="214108">
                <a:tc>
                  <a:txBody>
                    <a:bodyPr/>
                    <a:lstStyle/>
                    <a:p>
                      <a:pPr marL="0" marR="0">
                        <a:lnSpc>
                          <a:spcPct val="115000"/>
                        </a:lnSpc>
                        <a:spcBef>
                          <a:spcPts val="0"/>
                        </a:spcBef>
                        <a:spcAft>
                          <a:spcPts val="0"/>
                        </a:spcAft>
                      </a:pPr>
                      <a:r>
                        <a:rPr lang="en-US" sz="1200">
                          <a:effectLst/>
                          <a:latin typeface="Arial"/>
                          <a:ea typeface="Calibri"/>
                          <a:cs typeface="Times New Roman"/>
                        </a:rPr>
                        <a:t>5 to 17</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3,847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6.2%</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1,689</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2.9%</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5,536</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4.6%</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4"/>
                  </a:ext>
                </a:extLst>
              </a:tr>
              <a:tr h="214108">
                <a:tc>
                  <a:txBody>
                    <a:bodyPr/>
                    <a:lstStyle/>
                    <a:p>
                      <a:pPr marL="0" marR="0">
                        <a:lnSpc>
                          <a:spcPct val="115000"/>
                        </a:lnSpc>
                        <a:spcBef>
                          <a:spcPts val="0"/>
                        </a:spcBef>
                        <a:spcAft>
                          <a:spcPts val="0"/>
                        </a:spcAft>
                      </a:pPr>
                      <a:r>
                        <a:rPr lang="en-US" sz="1200">
                          <a:effectLst/>
                          <a:latin typeface="Arial"/>
                          <a:ea typeface="Calibri"/>
                          <a:cs typeface="Times New Roman"/>
                        </a:rPr>
                        <a:t>18 to 34</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4,989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4.8%</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5,376</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5.9%</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10,365</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5.3%</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5"/>
                  </a:ext>
                </a:extLst>
              </a:tr>
              <a:tr h="214108">
                <a:tc>
                  <a:txBody>
                    <a:bodyPr/>
                    <a:lstStyle/>
                    <a:p>
                      <a:pPr marL="0" marR="0">
                        <a:lnSpc>
                          <a:spcPct val="115000"/>
                        </a:lnSpc>
                        <a:spcBef>
                          <a:spcPts val="0"/>
                        </a:spcBef>
                        <a:spcAft>
                          <a:spcPts val="0"/>
                        </a:spcAft>
                      </a:pPr>
                      <a:r>
                        <a:rPr lang="en-US" sz="1200">
                          <a:effectLst/>
                          <a:latin typeface="Arial"/>
                          <a:ea typeface="Calibri"/>
                          <a:cs typeface="Times New Roman"/>
                        </a:rPr>
                        <a:t>35 to 64</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15,931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11.8%</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12,484</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28,415</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10.8%</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6"/>
                  </a:ext>
                </a:extLst>
              </a:tr>
              <a:tr h="214108">
                <a:tc>
                  <a:txBody>
                    <a:bodyPr/>
                    <a:lstStyle/>
                    <a:p>
                      <a:pPr marL="0" marR="0">
                        <a:lnSpc>
                          <a:spcPct val="115000"/>
                        </a:lnSpc>
                        <a:spcBef>
                          <a:spcPts val="0"/>
                        </a:spcBef>
                        <a:spcAft>
                          <a:spcPts val="0"/>
                        </a:spcAft>
                      </a:pPr>
                      <a:r>
                        <a:rPr lang="en-US" sz="1200">
                          <a:effectLst/>
                          <a:latin typeface="Arial"/>
                          <a:ea typeface="Calibri"/>
                          <a:cs typeface="Times New Roman"/>
                        </a:rPr>
                        <a:t>65 to 74</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7,279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25.3%</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6,059</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20.7%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13,338</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a:noFill/>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23.0%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10007"/>
                  </a:ext>
                </a:extLst>
              </a:tr>
              <a:tr h="290345">
                <a:tc>
                  <a:txBody>
                    <a:bodyPr/>
                    <a:lstStyle/>
                    <a:p>
                      <a:pPr marL="0" marR="0">
                        <a:lnSpc>
                          <a:spcPct val="115000"/>
                        </a:lnSpc>
                        <a:spcBef>
                          <a:spcPts val="0"/>
                        </a:spcBef>
                        <a:spcAft>
                          <a:spcPts val="0"/>
                        </a:spcAft>
                      </a:pPr>
                      <a:r>
                        <a:rPr lang="en-US" sz="1200">
                          <a:effectLst/>
                          <a:latin typeface="Arial"/>
                          <a:ea typeface="Calibri"/>
                          <a:cs typeface="Times New Roman"/>
                        </a:rPr>
                        <a:t>75 or Older</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9,142</a:t>
                      </a:r>
                      <a:endParaRPr lang="en-US" sz="1200">
                        <a:effectLst/>
                        <a:latin typeface="Calibri"/>
                        <a:ea typeface="Calibri"/>
                        <a:cs typeface="Times New Roman"/>
                      </a:endParaRPr>
                    </a:p>
                  </a:txBody>
                  <a:tcPr marL="68580" marR="68580" marT="0" marB="0" anchor="ctr">
                    <a:lnL>
                      <a:noFill/>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47.7%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12,234</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45.9%</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21,376</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a:noFill/>
                    </a:lnT>
                    <a:lnB w="28575" cap="flat" cmpd="dbl"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46.7%</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a:noFill/>
                    </a:lnT>
                    <a:lnB w="28575"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r h="214108">
                <a:tc>
                  <a:txBody>
                    <a:bodyPr/>
                    <a:lstStyle/>
                    <a:p>
                      <a:pPr marL="0" marR="0">
                        <a:lnSpc>
                          <a:spcPct val="115000"/>
                        </a:lnSpc>
                        <a:spcBef>
                          <a:spcPts val="0"/>
                        </a:spcBef>
                        <a:spcAft>
                          <a:spcPts val="0"/>
                        </a:spcAft>
                      </a:pPr>
                      <a:r>
                        <a:rPr lang="en-US" sz="1200" b="1">
                          <a:effectLst/>
                          <a:latin typeface="Arial"/>
                          <a:ea typeface="Calibri"/>
                          <a:cs typeface="Times New Roman"/>
                        </a:rPr>
                        <a:t>Total</a:t>
                      </a:r>
                      <a:endParaRPr lang="en-US" sz="1200">
                        <a:effectLst/>
                        <a:latin typeface="Calibri"/>
                        <a:ea typeface="Calibri"/>
                        <a:cs typeface="Times New Roman"/>
                      </a:endParaRPr>
                    </a:p>
                  </a:txBody>
                  <a:tcPr marL="68580" marR="68580" marT="0" marB="0" anchor="ctr">
                    <a:lnL w="12700" cap="flat" cmpd="sng" algn="ctr">
                      <a:solidFill>
                        <a:srgbClr val="FAA21A"/>
                      </a:solidFill>
                      <a:prstDash val="solid"/>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41,375</a:t>
                      </a:r>
                      <a:endParaRPr lang="en-US" sz="1200">
                        <a:effectLst/>
                        <a:latin typeface="Calibri"/>
                        <a:ea typeface="Calibri"/>
                        <a:cs typeface="Times New Roman"/>
                      </a:endParaRPr>
                    </a:p>
                  </a:txBody>
                  <a:tcPr marL="68580" marR="68580" marT="0" marB="0" anchor="ctr">
                    <a:lnL>
                      <a:noFill/>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11.0%</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37,969</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10.5%</a:t>
                      </a:r>
                      <a:endParaRPr lang="en-US" sz="1200">
                        <a:effectLst/>
                        <a:latin typeface="Calibri"/>
                        <a:ea typeface="Calibri"/>
                        <a:cs typeface="Times New Roman"/>
                      </a:endParaRPr>
                    </a:p>
                  </a:txBody>
                  <a:tcPr marL="68580" marR="68580" marT="0" marB="0" anchor="ctr">
                    <a:lnL>
                      <a:noFill/>
                    </a:lnL>
                    <a:lnR w="12700" cap="flat" cmpd="sng" algn="ctr">
                      <a:solidFill>
                        <a:srgbClr val="FAA21A"/>
                      </a:solidFill>
                      <a:prstDash val="dot"/>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a:effectLst/>
                          <a:latin typeface="Arial"/>
                          <a:ea typeface="Calibri"/>
                          <a:cs typeface="Times New Roman"/>
                        </a:rPr>
                        <a:t>79,344</a:t>
                      </a:r>
                      <a:endParaRPr lang="en-US" sz="1200">
                        <a:effectLst/>
                        <a:latin typeface="Calibri"/>
                        <a:ea typeface="Calibri"/>
                        <a:cs typeface="Times New Roman"/>
                      </a:endParaRPr>
                    </a:p>
                  </a:txBody>
                  <a:tcPr marL="68580" marR="68580" marT="0" marB="0" anchor="ctr">
                    <a:lnL w="12700" cap="flat" cmpd="sng" algn="ctr">
                      <a:solidFill>
                        <a:srgbClr val="FAA21A"/>
                      </a:solidFill>
                      <a:prstDash val="dot"/>
                      <a:round/>
                      <a:headEnd type="none" w="med" len="med"/>
                      <a:tailEnd type="none" w="med" len="med"/>
                    </a:lnL>
                    <a:lnR>
                      <a:noFill/>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10.8%</a:t>
                      </a:r>
                      <a:endParaRPr lang="en-US" sz="1200" dirty="0">
                        <a:effectLst/>
                        <a:latin typeface="Calibri"/>
                        <a:ea typeface="Calibri"/>
                        <a:cs typeface="Times New Roman"/>
                      </a:endParaRPr>
                    </a:p>
                  </a:txBody>
                  <a:tcPr marL="68580" marR="68580" marT="0" marB="0" anchor="ctr">
                    <a:lnL>
                      <a:noFill/>
                    </a:lnL>
                    <a:lnR w="12700" cap="flat" cmpd="sng" algn="ctr">
                      <a:solidFill>
                        <a:srgbClr val="FAA21A"/>
                      </a:solidFill>
                      <a:prstDash val="solid"/>
                      <a:round/>
                      <a:headEnd type="none" w="med" len="med"/>
                      <a:tailEnd type="none" w="med" len="med"/>
                    </a:lnR>
                    <a:lnT w="28575"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7186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12995-385B-4578-AA41-4D7A9B1C7655}"/>
              </a:ext>
            </a:extLst>
          </p:cNvPr>
          <p:cNvSpPr/>
          <p:nvPr/>
        </p:nvSpPr>
        <p:spPr>
          <a:xfrm>
            <a:off x="256478" y="301083"/>
            <a:ext cx="8474927" cy="6356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eaLnBrk="0" fontAlgn="base" hangingPunct="0">
              <a:spcBef>
                <a:spcPct val="20000"/>
              </a:spcBef>
              <a:spcAft>
                <a:spcPct val="0"/>
              </a:spcAft>
              <a:buClr>
                <a:srgbClr val="000099"/>
              </a:buClr>
              <a:buSzPct val="75000"/>
            </a:pPr>
            <a:r>
              <a:rPr lang="en-US" altLang="en-US" sz="4800" b="1" dirty="0">
                <a:solidFill>
                  <a:srgbClr val="44546A"/>
                </a:solidFill>
                <a:latin typeface="Arial" charset="0"/>
              </a:rPr>
              <a:t>Homelessness</a:t>
            </a:r>
          </a:p>
          <a:p>
            <a:pPr marL="457200" indent="-457200" algn="ctr" eaLnBrk="0" fontAlgn="base" hangingPunct="0">
              <a:spcBef>
                <a:spcPct val="20000"/>
              </a:spcBef>
              <a:spcAft>
                <a:spcPct val="0"/>
              </a:spcAft>
              <a:buClr>
                <a:srgbClr val="000099"/>
              </a:buClr>
              <a:buSzPct val="75000"/>
            </a:pPr>
            <a:endParaRPr lang="en-US" altLang="en-US" sz="2000" b="1" dirty="0">
              <a:solidFill>
                <a:srgbClr val="4472C4">
                  <a:lumMod val="60000"/>
                  <a:lumOff val="40000"/>
                </a:srgbClr>
              </a:solidFill>
              <a:latin typeface="Arial" charset="0"/>
            </a:endParaRPr>
          </a:p>
          <a:p>
            <a:pPr marL="45720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indent="-457200" algn="ctr" eaLnBrk="0" fontAlgn="base" hangingPunct="0">
              <a:spcBef>
                <a:spcPct val="20000"/>
              </a:spcBef>
              <a:spcAft>
                <a:spcPct val="0"/>
              </a:spcAft>
              <a:buClr>
                <a:srgbClr val="000099"/>
              </a:buClr>
              <a:buSzPct val="75000"/>
            </a:pPr>
            <a:endParaRPr lang="en-US" sz="4800" b="1" dirty="0">
              <a:solidFill>
                <a:srgbClr val="A50021"/>
              </a:solidFill>
              <a:latin typeface="Arial" charset="0"/>
            </a:endParaRPr>
          </a:p>
          <a:p>
            <a:pPr marL="457200" indent="-457200" algn="ctr" eaLnBrk="0" fontAlgn="base" hangingPunct="0">
              <a:spcBef>
                <a:spcPct val="20000"/>
              </a:spcBef>
              <a:spcAft>
                <a:spcPct val="0"/>
              </a:spcAft>
              <a:buClr>
                <a:srgbClr val="000099"/>
              </a:buClr>
              <a:buSzPct val="75000"/>
            </a:pPr>
            <a:endParaRPr lang="en-US" sz="3000" b="1" dirty="0">
              <a:solidFill>
                <a:prstClr val="white"/>
              </a:solidFill>
              <a:latin typeface="Arial" charset="0"/>
            </a:endParaRPr>
          </a:p>
        </p:txBody>
      </p:sp>
      <p:sp>
        <p:nvSpPr>
          <p:cNvPr id="4" name="Rectangle 3"/>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3104C03A-D66C-4398-89FF-04A65FB79845}"/>
              </a:ext>
            </a:extLst>
          </p:cNvPr>
          <p:cNvGraphicFramePr>
            <a:graphicFrameLocks noGrp="1"/>
          </p:cNvGraphicFramePr>
          <p:nvPr>
            <p:extLst>
              <p:ext uri="{D42A27DB-BD31-4B8C-83A1-F6EECF244321}">
                <p14:modId xmlns:p14="http://schemas.microsoft.com/office/powerpoint/2010/main" val="4161450491"/>
              </p:ext>
            </p:extLst>
          </p:nvPr>
        </p:nvGraphicFramePr>
        <p:xfrm>
          <a:off x="1545772" y="2370375"/>
          <a:ext cx="6116864" cy="2117250"/>
        </p:xfrm>
        <a:graphic>
          <a:graphicData uri="http://schemas.openxmlformats.org/drawingml/2006/table">
            <a:tbl>
              <a:tblPr firstRow="1" firstCol="1" bandRow="1"/>
              <a:tblGrid>
                <a:gridCol w="1435041">
                  <a:extLst>
                    <a:ext uri="{9D8B030D-6E8A-4147-A177-3AD203B41FA5}">
                      <a16:colId xmlns:a16="http://schemas.microsoft.com/office/drawing/2014/main" val="3621694826"/>
                    </a:ext>
                  </a:extLst>
                </a:gridCol>
                <a:gridCol w="861025">
                  <a:extLst>
                    <a:ext uri="{9D8B030D-6E8A-4147-A177-3AD203B41FA5}">
                      <a16:colId xmlns:a16="http://schemas.microsoft.com/office/drawing/2014/main" val="3946473049"/>
                    </a:ext>
                  </a:extLst>
                </a:gridCol>
                <a:gridCol w="1237723">
                  <a:extLst>
                    <a:ext uri="{9D8B030D-6E8A-4147-A177-3AD203B41FA5}">
                      <a16:colId xmlns:a16="http://schemas.microsoft.com/office/drawing/2014/main" val="2319258160"/>
                    </a:ext>
                  </a:extLst>
                </a:gridCol>
                <a:gridCol w="861025">
                  <a:extLst>
                    <a:ext uri="{9D8B030D-6E8A-4147-A177-3AD203B41FA5}">
                      <a16:colId xmlns:a16="http://schemas.microsoft.com/office/drawing/2014/main" val="3882369934"/>
                    </a:ext>
                  </a:extLst>
                </a:gridCol>
                <a:gridCol w="861025">
                  <a:extLst>
                    <a:ext uri="{9D8B030D-6E8A-4147-A177-3AD203B41FA5}">
                      <a16:colId xmlns:a16="http://schemas.microsoft.com/office/drawing/2014/main" val="4124480037"/>
                    </a:ext>
                  </a:extLst>
                </a:gridCol>
                <a:gridCol w="861025">
                  <a:extLst>
                    <a:ext uri="{9D8B030D-6E8A-4147-A177-3AD203B41FA5}">
                      <a16:colId xmlns:a16="http://schemas.microsoft.com/office/drawing/2014/main" val="972602615"/>
                    </a:ext>
                  </a:extLst>
                </a:gridCol>
              </a:tblGrid>
              <a:tr h="299611">
                <a:tc gridSpan="6">
                  <a:txBody>
                    <a:bodyPr/>
                    <a:lstStyle/>
                    <a:p>
                      <a:pPr algn="ctr" rtl="0" fontAlgn="ctr"/>
                      <a:r>
                        <a:rPr lang="en-US" sz="1400" b="1" i="0" u="none" strike="noStrike" dirty="0">
                          <a:solidFill>
                            <a:srgbClr val="FFFFFF"/>
                          </a:solidFill>
                          <a:effectLst/>
                          <a:latin typeface="Arial" panose="020B0604020202020204" pitchFamily="34" charset="0"/>
                        </a:rPr>
                        <a:t>Homeless Count</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543986"/>
                  </a:ext>
                </a:extLst>
              </a:tr>
              <a:tr h="288197">
                <a:tc gridSpan="6">
                  <a:txBody>
                    <a:bodyPr/>
                    <a:lstStyle/>
                    <a:p>
                      <a:pPr algn="ctr" rtl="0" fontAlgn="ctr"/>
                      <a:r>
                        <a:rPr lang="en-US" sz="1400" b="0" i="0" u="none" strike="noStrike">
                          <a:solidFill>
                            <a:srgbClr val="FFFFFF"/>
                          </a:solidFill>
                          <a:effectLst/>
                          <a:latin typeface="Arial" panose="020B0604020202020204" pitchFamily="34" charset="0"/>
                        </a:rPr>
                        <a:t>State of North Dakota</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a:noFill/>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7463839"/>
                  </a:ext>
                </a:extLst>
              </a:tr>
              <a:tr h="299611">
                <a:tc gridSpan="6">
                  <a:txBody>
                    <a:bodyPr/>
                    <a:lstStyle/>
                    <a:p>
                      <a:pPr algn="ctr" rtl="0" fontAlgn="ctr"/>
                      <a:r>
                        <a:rPr lang="en-US" sz="1400" b="0" i="0" u="none" strike="noStrike" dirty="0">
                          <a:solidFill>
                            <a:srgbClr val="FFFFFF"/>
                          </a:solidFill>
                          <a:effectLst/>
                          <a:latin typeface="Arial" panose="020B0604020202020204" pitchFamily="34" charset="0"/>
                        </a:rPr>
                        <a:t>2019 PIT Count</a:t>
                      </a:r>
                    </a:p>
                  </a:txBody>
                  <a:tcPr marL="9525" marR="9525" marT="9525" marB="0" anchor="ctr">
                    <a:lnL w="12700" cap="flat" cmpd="sng" algn="ctr">
                      <a:solidFill>
                        <a:srgbClr val="FAA21A"/>
                      </a:solidFill>
                      <a:prstDash val="solid"/>
                      <a:round/>
                      <a:headEnd type="none" w="med" len="med"/>
                      <a:tailEnd type="none" w="med" len="med"/>
                    </a:lnL>
                    <a:lnR w="12700" cap="flat" cmpd="sng" algn="ctr">
                      <a:solidFill>
                        <a:srgbClr val="FAA21A"/>
                      </a:solidFill>
                      <a:prstDash val="solid"/>
                      <a:round/>
                      <a:headEnd type="none" w="med" len="med"/>
                      <a:tailEnd type="none" w="med" len="med"/>
                    </a:lnR>
                    <a:lnT>
                      <a:noFill/>
                    </a:lnT>
                    <a:lnB w="12700" cap="flat" cmpd="sng" algn="ctr">
                      <a:solidFill>
                        <a:srgbClr val="FAA21A"/>
                      </a:solidFill>
                      <a:prstDash val="solid"/>
                      <a:round/>
                      <a:headEnd type="none" w="med" len="med"/>
                      <a:tailEnd type="none" w="med" len="med"/>
                    </a:lnB>
                    <a:solidFill>
                      <a:srgbClr val="08758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501160"/>
                  </a:ext>
                </a:extLst>
              </a:tr>
              <a:tr h="313878">
                <a:tc>
                  <a:txBody>
                    <a:bodyPr/>
                    <a:lstStyle/>
                    <a:p>
                      <a:pPr algn="l" rtl="0" fontAlgn="ctr"/>
                      <a:r>
                        <a:rPr lang="en-US" sz="1400" b="1" i="0" u="none" strike="noStrike" dirty="0">
                          <a:solidFill>
                            <a:srgbClr val="000000"/>
                          </a:solidFill>
                          <a:effectLst/>
                          <a:latin typeface="Arial" panose="020B0604020202020204" pitchFamily="34" charset="0"/>
                        </a:rPr>
                        <a:t>Year</a:t>
                      </a:r>
                    </a:p>
                  </a:txBody>
                  <a:tcPr marL="9525" marR="95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dirty="0">
                          <a:solidFill>
                            <a:srgbClr val="000000"/>
                          </a:solidFill>
                          <a:effectLst/>
                          <a:latin typeface="Arial" panose="020B0604020202020204" pitchFamily="34" charset="0"/>
                        </a:rPr>
                        <a:t>2015</a:t>
                      </a:r>
                    </a:p>
                  </a:txBody>
                  <a:tcPr marL="9525" marR="9525" marT="9525"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dirty="0">
                          <a:solidFill>
                            <a:srgbClr val="000000"/>
                          </a:solidFill>
                          <a:effectLst/>
                          <a:latin typeface="Arial" panose="020B0604020202020204" pitchFamily="34" charset="0"/>
                        </a:rPr>
                        <a:t>2016</a:t>
                      </a:r>
                    </a:p>
                  </a:txBody>
                  <a:tcPr marL="9525" marR="9525" marT="9525"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dirty="0">
                          <a:solidFill>
                            <a:srgbClr val="000000"/>
                          </a:solidFill>
                          <a:effectLst/>
                          <a:latin typeface="Arial" panose="020B0604020202020204" pitchFamily="34" charset="0"/>
                        </a:rPr>
                        <a:t>2017</a:t>
                      </a:r>
                    </a:p>
                  </a:txBody>
                  <a:tcPr marL="9525" marR="9525" marT="9525"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a:solidFill>
                            <a:srgbClr val="000000"/>
                          </a:solidFill>
                          <a:effectLst/>
                          <a:latin typeface="Arial" panose="020B0604020202020204" pitchFamily="34" charset="0"/>
                        </a:rPr>
                        <a:t>2018</a:t>
                      </a:r>
                    </a:p>
                  </a:txBody>
                  <a:tcPr marL="9525" marR="9525" marT="9525" marB="0" anchor="ctr">
                    <a:lnL>
                      <a:noFill/>
                    </a:lnL>
                    <a:lnR>
                      <a:noFill/>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a:solidFill>
                            <a:srgbClr val="000000"/>
                          </a:solidFill>
                          <a:effectLst/>
                          <a:latin typeface="Arial" panose="020B0604020202020204" pitchFamily="34" charset="0"/>
                        </a:rPr>
                        <a:t>2019</a:t>
                      </a:r>
                    </a:p>
                  </a:txBody>
                  <a:tcPr marL="9525" marR="9525" marT="9525" marB="0" anchor="ctr">
                    <a:lnL>
                      <a:noFill/>
                    </a:lnL>
                    <a:lnR w="12700" cap="flat" cmpd="sng" algn="ctr">
                      <a:solidFill>
                        <a:srgbClr val="FAA21A"/>
                      </a:solidFill>
                      <a:prstDash val="solid"/>
                      <a:round/>
                      <a:headEnd type="none" w="med" len="med"/>
                      <a:tailEnd type="none" w="med" len="med"/>
                    </a:lnR>
                    <a:lnT w="6350" cap="flat" cmpd="sng" algn="ctr">
                      <a:solidFill>
                        <a:srgbClr val="FAA21A"/>
                      </a:solidFill>
                      <a:prstDash val="dot"/>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925702937"/>
                  </a:ext>
                </a:extLst>
              </a:tr>
              <a:tr h="288197">
                <a:tc>
                  <a:txBody>
                    <a:bodyPr/>
                    <a:lstStyle/>
                    <a:p>
                      <a:pPr algn="l" rtl="0" fontAlgn="ctr"/>
                      <a:r>
                        <a:rPr lang="en-US" sz="1400" b="0" i="0" u="none" strike="noStrike" dirty="0">
                          <a:solidFill>
                            <a:srgbClr val="000000"/>
                          </a:solidFill>
                          <a:effectLst/>
                          <a:latin typeface="Arial" panose="020B0604020202020204" pitchFamily="34" charset="0"/>
                        </a:rPr>
                        <a:t>Sheltered</a:t>
                      </a:r>
                    </a:p>
                  </a:txBody>
                  <a:tcPr marL="9525" marR="9525" marT="9525" marB="0" anchor="ctr">
                    <a:lnL w="12700" cap="flat" cmpd="sng" algn="ctr">
                      <a:solidFill>
                        <a:srgbClr val="FAA21A"/>
                      </a:solidFill>
                      <a:prstDash val="solid"/>
                      <a:round/>
                      <a:headEnd type="none" w="med" len="med"/>
                      <a:tailEnd type="none" w="med" len="med"/>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819</a:t>
                      </a:r>
                    </a:p>
                  </a:txBody>
                  <a:tcPr marL="9525" marR="9525"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707</a:t>
                      </a:r>
                    </a:p>
                  </a:txBody>
                  <a:tcPr marL="9525" marR="9525"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758</a:t>
                      </a:r>
                    </a:p>
                  </a:txBody>
                  <a:tcPr marL="9525" marR="9525"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494</a:t>
                      </a:r>
                    </a:p>
                  </a:txBody>
                  <a:tcPr marL="9525" marR="9525" marT="9525" marB="0" anchor="ctr">
                    <a:lnL>
                      <a:noFill/>
                    </a:lnL>
                    <a:lnR>
                      <a:noFill/>
                    </a:lnR>
                    <a:lnT w="12700" cap="flat" cmpd="sng" algn="ctr">
                      <a:solidFill>
                        <a:srgbClr val="FAA21A"/>
                      </a:solidFill>
                      <a:prstDash val="solid"/>
                      <a:round/>
                      <a:headEnd type="none" w="med" len="med"/>
                      <a:tailEnd type="none" w="med" len="med"/>
                    </a:lnT>
                    <a:lnB>
                      <a:noFill/>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545</a:t>
                      </a:r>
                    </a:p>
                  </a:txBody>
                  <a:tcPr marL="9525" marR="9525" marT="9525" marB="0" anchor="ctr">
                    <a:lnL>
                      <a:noFill/>
                    </a:lnL>
                    <a:lnR w="12700" cap="flat" cmpd="sng" algn="ctr">
                      <a:solidFill>
                        <a:srgbClr val="FAA21A"/>
                      </a:solidFill>
                      <a:prstDash val="solid"/>
                      <a:round/>
                      <a:headEnd type="none" w="med" len="med"/>
                      <a:tailEnd type="none" w="med" len="med"/>
                    </a:lnR>
                    <a:lnT w="12700" cap="flat" cmpd="sng" algn="ctr">
                      <a:solidFill>
                        <a:srgbClr val="FAA21A"/>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97820261"/>
                  </a:ext>
                </a:extLst>
              </a:tr>
              <a:tr h="299611">
                <a:tc>
                  <a:txBody>
                    <a:bodyPr/>
                    <a:lstStyle/>
                    <a:p>
                      <a:pPr algn="l" rtl="0" fontAlgn="ctr"/>
                      <a:r>
                        <a:rPr lang="en-US" sz="1400" b="0" i="0" u="none" strike="noStrike" dirty="0">
                          <a:solidFill>
                            <a:srgbClr val="000000"/>
                          </a:solidFill>
                          <a:effectLst/>
                          <a:latin typeface="Arial" panose="020B0604020202020204" pitchFamily="34" charset="0"/>
                        </a:rPr>
                        <a:t>Unsheltered</a:t>
                      </a:r>
                    </a:p>
                  </a:txBody>
                  <a:tcPr marL="9525" marR="9525" marT="9525" marB="0" anchor="ctr">
                    <a:lnL w="12700" cap="flat" cmpd="sng" algn="ctr">
                      <a:solidFill>
                        <a:srgbClr val="FAA21A"/>
                      </a:solidFill>
                      <a:prstDash val="solid"/>
                      <a:round/>
                      <a:headEnd type="none" w="med" len="med"/>
                      <a:tailEnd type="none" w="med" len="med"/>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486</a:t>
                      </a: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216</a:t>
                      </a: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331</a:t>
                      </a: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w="25400" cap="flat" cmpd="dbl"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0" i="0" u="none" strike="noStrike">
                          <a:solidFill>
                            <a:srgbClr val="000000"/>
                          </a:solidFill>
                          <a:effectLst/>
                          <a:latin typeface="Arial" panose="020B0604020202020204" pitchFamily="34" charset="0"/>
                        </a:rPr>
                        <a:t>12</a:t>
                      </a:r>
                    </a:p>
                  </a:txBody>
                  <a:tcPr marL="9525" marR="9525" marT="9525" marB="0" anchor="ctr">
                    <a:lnL>
                      <a:noFill/>
                    </a:lnL>
                    <a:lnR w="12700" cap="flat" cmpd="sng" algn="ctr">
                      <a:solidFill>
                        <a:srgbClr val="FAA21A"/>
                      </a:solidFill>
                      <a:prstDash val="solid"/>
                      <a:round/>
                      <a:headEnd type="none" w="med" len="med"/>
                      <a:tailEnd type="none" w="med" len="med"/>
                    </a:lnR>
                    <a:lnT>
                      <a:noFill/>
                    </a:lnT>
                    <a:lnB w="25400" cap="flat" cmpd="dbl"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2083851934"/>
                  </a:ext>
                </a:extLst>
              </a:tr>
              <a:tr h="328145">
                <a:tc>
                  <a:txBody>
                    <a:bodyPr/>
                    <a:lstStyle/>
                    <a:p>
                      <a:pPr algn="l" rtl="0" fontAlgn="ctr"/>
                      <a:r>
                        <a:rPr lang="en-US" sz="14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FAA21A"/>
                      </a:solidFill>
                      <a:prstDash val="solid"/>
                      <a:round/>
                      <a:headEnd type="none" w="med" len="med"/>
                      <a:tailEnd type="none" w="med" len="med"/>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a:solidFill>
                            <a:srgbClr val="000000"/>
                          </a:solidFill>
                          <a:effectLst/>
                          <a:latin typeface="Arial" panose="020B0604020202020204" pitchFamily="34" charset="0"/>
                        </a:rPr>
                        <a:t>1,305</a:t>
                      </a:r>
                    </a:p>
                  </a:txBody>
                  <a:tcPr marL="9525" marR="9525" marT="9525"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a:solidFill>
                            <a:srgbClr val="000000"/>
                          </a:solidFill>
                          <a:effectLst/>
                          <a:latin typeface="Arial" panose="020B0604020202020204" pitchFamily="34" charset="0"/>
                        </a:rPr>
                        <a:t>923</a:t>
                      </a:r>
                    </a:p>
                  </a:txBody>
                  <a:tcPr marL="9525" marR="9525" marT="9525"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a:solidFill>
                            <a:srgbClr val="000000"/>
                          </a:solidFill>
                          <a:effectLst/>
                          <a:latin typeface="Arial" panose="020B0604020202020204" pitchFamily="34" charset="0"/>
                        </a:rPr>
                        <a:t>1,089</a:t>
                      </a:r>
                    </a:p>
                  </a:txBody>
                  <a:tcPr marL="9525" marR="9525" marT="9525"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a:solidFill>
                            <a:srgbClr val="000000"/>
                          </a:solidFill>
                          <a:effectLst/>
                          <a:latin typeface="Arial" panose="020B0604020202020204" pitchFamily="34" charset="0"/>
                        </a:rPr>
                        <a:t>542</a:t>
                      </a:r>
                    </a:p>
                  </a:txBody>
                  <a:tcPr marL="9525" marR="9525" marT="9525" marB="0" anchor="ctr">
                    <a:lnL>
                      <a:noFill/>
                    </a:lnL>
                    <a:lnR>
                      <a:noFill/>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tc>
                  <a:txBody>
                    <a:bodyPr/>
                    <a:lstStyle/>
                    <a:p>
                      <a:pPr algn="ctr" rtl="0" fontAlgn="ctr"/>
                      <a:r>
                        <a:rPr lang="en-US" sz="1400" b="1" i="0" u="none" strike="noStrike" dirty="0">
                          <a:solidFill>
                            <a:srgbClr val="000000"/>
                          </a:solidFill>
                          <a:effectLst/>
                          <a:latin typeface="Arial" panose="020B0604020202020204" pitchFamily="34" charset="0"/>
                        </a:rPr>
                        <a:t>557</a:t>
                      </a:r>
                    </a:p>
                  </a:txBody>
                  <a:tcPr marL="9525" marR="9525" marT="9525" marB="0" anchor="ctr">
                    <a:lnL>
                      <a:noFill/>
                    </a:lnL>
                    <a:lnR w="12700" cap="flat" cmpd="sng" algn="ctr">
                      <a:solidFill>
                        <a:srgbClr val="FAA21A"/>
                      </a:solidFill>
                      <a:prstDash val="solid"/>
                      <a:round/>
                      <a:headEnd type="none" w="med" len="med"/>
                      <a:tailEnd type="none" w="med" len="med"/>
                    </a:lnR>
                    <a:lnT w="25400" cap="flat" cmpd="dbl" algn="ctr">
                      <a:solidFill>
                        <a:srgbClr val="FAA21A"/>
                      </a:solidFill>
                      <a:prstDash val="solid"/>
                      <a:round/>
                      <a:headEnd type="none" w="med" len="med"/>
                      <a:tailEnd type="none" w="med" len="med"/>
                    </a:lnT>
                    <a:lnB w="12700" cap="flat" cmpd="sng" algn="ctr">
                      <a:solidFill>
                        <a:srgbClr val="FAA21A"/>
                      </a:solidFill>
                      <a:prstDash val="solid"/>
                      <a:round/>
                      <a:headEnd type="none" w="med" len="med"/>
                      <a:tailEnd type="none" w="med" len="med"/>
                    </a:lnB>
                    <a:solidFill>
                      <a:srgbClr val="E7E6E6"/>
                    </a:solidFill>
                  </a:tcPr>
                </a:tc>
                <a:extLst>
                  <a:ext uri="{0D108BD9-81ED-4DB2-BD59-A6C34878D82A}">
                    <a16:rowId xmlns:a16="http://schemas.microsoft.com/office/drawing/2014/main" val="3645972619"/>
                  </a:ext>
                </a:extLst>
              </a:tr>
            </a:tbl>
          </a:graphicData>
        </a:graphic>
      </p:graphicFrame>
    </p:spTree>
    <p:extLst>
      <p:ext uri="{BB962C8B-B14F-4D97-AF65-F5344CB8AC3E}">
        <p14:creationId xmlns:p14="http://schemas.microsoft.com/office/powerpoint/2010/main" val="378206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2375</Words>
  <Application>Microsoft Office PowerPoint</Application>
  <PresentationFormat>Widescreen</PresentationFormat>
  <Paragraphs>1170</Paragraphs>
  <Slides>36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Brace</dc:creator>
  <cp:lastModifiedBy>Miller, Tricia A.</cp:lastModifiedBy>
  <cp:revision>71</cp:revision>
  <cp:lastPrinted>2020-04-14T16:41:21Z</cp:lastPrinted>
  <dcterms:created xsi:type="dcterms:W3CDTF">2019-08-05T14:21:35Z</dcterms:created>
  <dcterms:modified xsi:type="dcterms:W3CDTF">2022-02-17T21:03:53Z</dcterms:modified>
</cp:coreProperties>
</file>