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258" r:id="rId6"/>
    <p:sldId id="363" r:id="rId7"/>
    <p:sldId id="364" r:id="rId8"/>
    <p:sldId id="269" r:id="rId9"/>
    <p:sldId id="291" r:id="rId10"/>
    <p:sldId id="328" r:id="rId11"/>
    <p:sldId id="350" r:id="rId12"/>
    <p:sldId id="349" r:id="rId13"/>
    <p:sldId id="352" r:id="rId14"/>
    <p:sldId id="348" r:id="rId15"/>
    <p:sldId id="351" r:id="rId16"/>
    <p:sldId id="354" r:id="rId17"/>
    <p:sldId id="341" r:id="rId18"/>
    <p:sldId id="355" r:id="rId19"/>
    <p:sldId id="356" r:id="rId20"/>
    <p:sldId id="353" r:id="rId21"/>
    <p:sldId id="342" r:id="rId22"/>
    <p:sldId id="357" r:id="rId23"/>
    <p:sldId id="343" r:id="rId24"/>
    <p:sldId id="369" r:id="rId25"/>
    <p:sldId id="373" r:id="rId26"/>
    <p:sldId id="370" r:id="rId27"/>
    <p:sldId id="371" r:id="rId28"/>
    <p:sldId id="281" r:id="rId29"/>
    <p:sldId id="359" r:id="rId30"/>
    <p:sldId id="282" r:id="rId31"/>
    <p:sldId id="384" r:id="rId32"/>
    <p:sldId id="380" r:id="rId33"/>
    <p:sldId id="383" r:id="rId34"/>
    <p:sldId id="381" r:id="rId35"/>
    <p:sldId id="286" r:id="rId36"/>
    <p:sldId id="374" r:id="rId37"/>
    <p:sldId id="375" r:id="rId38"/>
    <p:sldId id="376" r:id="rId39"/>
    <p:sldId id="287" r:id="rId40"/>
    <p:sldId id="377" r:id="rId41"/>
    <p:sldId id="378" r:id="rId42"/>
    <p:sldId id="379" r:id="rId43"/>
    <p:sldId id="345" r:id="rId4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EC8A"/>
    <a:srgbClr val="285BC2"/>
    <a:srgbClr val="224D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5" d="100"/>
          <a:sy n="75"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5AA6003-0A60-4EEF-8265-2AD7154B2272}" type="datetimeFigureOut">
              <a:rPr lang="en-US" smtClean="0"/>
              <a:t>2/17/2022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A377679-BC04-43C6-85FF-8673A47D5270}" type="slidenum">
              <a:rPr lang="en-US" smtClean="0"/>
              <a:t>‹#›</a:t>
            </a:fld>
            <a:endParaRPr lang="en-US" dirty="0"/>
          </a:p>
        </p:txBody>
      </p:sp>
    </p:spTree>
    <p:extLst>
      <p:ext uri="{BB962C8B-B14F-4D97-AF65-F5344CB8AC3E}">
        <p14:creationId xmlns:p14="http://schemas.microsoft.com/office/powerpoint/2010/main" val="196978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C856BD-88DA-44E7-8695-D89A31C3D3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B08FED-8CF2-4204-84F0-B7115656E6ED}"/>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5" name="Footer Placeholder 4">
            <a:extLst>
              <a:ext uri="{FF2B5EF4-FFF2-40B4-BE49-F238E27FC236}">
                <a16:creationId xmlns:a16="http://schemas.microsoft.com/office/drawing/2014/main" id="{7979F693-3D99-4D1E-BD83-4E0C5DB14A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9ED186-FDD9-48E6-B122-4B046E085D21}"/>
              </a:ext>
            </a:extLst>
          </p:cNvPr>
          <p:cNvSpPr>
            <a:spLocks noGrp="1"/>
          </p:cNvSpPr>
          <p:nvPr>
            <p:ph type="sldNum" sz="quarter" idx="12"/>
          </p:nvPr>
        </p:nvSpPr>
        <p:spPr/>
        <p:txBody>
          <a:bodyPr/>
          <a:lstStyle/>
          <a:p>
            <a:fld id="{C5B3A242-6F16-4A86-9C67-84C141014F29}" type="slidenum">
              <a:rPr lang="en-US" smtClean="0"/>
              <a:t>‹#›</a:t>
            </a:fld>
            <a:endParaRPr lang="en-US" dirty="0"/>
          </a:p>
        </p:txBody>
      </p:sp>
      <p:pic>
        <p:nvPicPr>
          <p:cNvPr id="9" name="Picture 8"/>
          <p:cNvPicPr/>
          <p:nvPr userDrawn="1"/>
        </p:nvPicPr>
        <p:blipFill rotWithShape="1">
          <a:blip r:embed="rId2">
            <a:extLst>
              <a:ext uri="{28A0092B-C50C-407E-A947-70E740481C1C}">
                <a14:useLocalDpi xmlns:a14="http://schemas.microsoft.com/office/drawing/2010/main" val="0"/>
              </a:ext>
            </a:extLst>
          </a:blip>
          <a:srcRect l="609" t="1231" r="1961" b="44982"/>
          <a:stretch/>
        </p:blipFill>
        <p:spPr bwMode="auto">
          <a:xfrm>
            <a:off x="0" y="0"/>
            <a:ext cx="12192000" cy="6762750"/>
          </a:xfrm>
          <a:prstGeom prst="rect">
            <a:avLst/>
          </a:prstGeom>
          <a:noFill/>
          <a:ln>
            <a:noFill/>
          </a:ln>
        </p:spPr>
      </p:pic>
      <p:pic>
        <p:nvPicPr>
          <p:cNvPr id="1026" name="Picture 2" descr="C:\Users\mbrace\Downloads\NDBeLenglarge_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20198" y="6075701"/>
            <a:ext cx="2770559" cy="54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37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A9EE-1E46-469D-A280-15CCE0E5D9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C37C26-A98F-480E-9200-35BECB98D2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384E3-1E7C-4CD2-9391-19EE14E367FE}"/>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5" name="Footer Placeholder 4">
            <a:extLst>
              <a:ext uri="{FF2B5EF4-FFF2-40B4-BE49-F238E27FC236}">
                <a16:creationId xmlns:a16="http://schemas.microsoft.com/office/drawing/2014/main" id="{14A1461A-DCDD-4C5C-9018-69DED89EC5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3774FE-AA35-40A1-99CB-9E2D9F6C42CD}"/>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28238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B38685-0DD0-467F-A41E-6FAE0D6431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6C01FE-839E-4CA9-AC7A-118AE795EA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C0555-D4D1-46C0-A39E-0A35E6CBCCA2}"/>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5" name="Footer Placeholder 4">
            <a:extLst>
              <a:ext uri="{FF2B5EF4-FFF2-40B4-BE49-F238E27FC236}">
                <a16:creationId xmlns:a16="http://schemas.microsoft.com/office/drawing/2014/main" id="{AD4A59E2-B4FF-41EC-9B9C-B907665973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15212E-D63D-4DB6-92BD-AC0AAD369319}"/>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4199885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FB08FED-8CF2-4204-84F0-B7115656E6ED}"/>
              </a:ext>
            </a:extLst>
          </p:cNvPr>
          <p:cNvSpPr>
            <a:spLocks noGrp="1"/>
          </p:cNvSpPr>
          <p:nvPr>
            <p:ph type="dt" sz="half" idx="10"/>
          </p:nvPr>
        </p:nvSpPr>
        <p:spPr/>
        <p:txBody>
          <a:bodyPr/>
          <a:lstStyle/>
          <a:p>
            <a:fld id="{54EB2014-A4BE-4AEC-9AFB-C9E462B87611}" type="datetimeFigureOut">
              <a:rPr lang="en-US" smtClean="0"/>
              <a:t>2/17/2022</a:t>
            </a:fld>
            <a:endParaRPr lang="en-US"/>
          </a:p>
        </p:txBody>
      </p:sp>
      <p:sp>
        <p:nvSpPr>
          <p:cNvPr id="5" name="Footer Placeholder 4">
            <a:extLst>
              <a:ext uri="{FF2B5EF4-FFF2-40B4-BE49-F238E27FC236}">
                <a16:creationId xmlns:a16="http://schemas.microsoft.com/office/drawing/2014/main" id="{7979F693-3D99-4D1E-BD83-4E0C5DB14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ED186-FDD9-48E6-B122-4B046E085D21}"/>
              </a:ext>
            </a:extLst>
          </p:cNvPr>
          <p:cNvSpPr>
            <a:spLocks noGrp="1"/>
          </p:cNvSpPr>
          <p:nvPr>
            <p:ph type="sldNum" sz="quarter" idx="12"/>
          </p:nvPr>
        </p:nvSpPr>
        <p:spPr/>
        <p:txBody>
          <a:bodyPr/>
          <a:lstStyle/>
          <a:p>
            <a:fld id="{C5B3A242-6F16-4A86-9C67-84C141014F29}" type="slidenum">
              <a:rPr lang="en-US" smtClean="0"/>
              <a:t>‹#›</a:t>
            </a:fld>
            <a:endParaRPr lang="en-US"/>
          </a:p>
        </p:txBody>
      </p:sp>
      <p:pic>
        <p:nvPicPr>
          <p:cNvPr id="7" name="Picture 6">
            <a:extLst>
              <a:ext uri="{FF2B5EF4-FFF2-40B4-BE49-F238E27FC236}">
                <a16:creationId xmlns:a16="http://schemas.microsoft.com/office/drawing/2014/main" id="{82023C8E-CDDE-47B7-ADEF-635C09DA2A1F}"/>
              </a:ext>
            </a:extLst>
          </p:cNvPr>
          <p:cNvPicPr/>
          <p:nvPr userDrawn="1"/>
        </p:nvPicPr>
        <p:blipFill rotWithShape="1">
          <a:blip r:embed="rId2">
            <a:extLst>
              <a:ext uri="{28A0092B-C50C-407E-A947-70E740481C1C}">
                <a14:useLocalDpi xmlns:a14="http://schemas.microsoft.com/office/drawing/2010/main" val="0"/>
              </a:ext>
            </a:extLst>
          </a:blip>
          <a:srcRect l="609" t="1231" r="1961" b="44982"/>
          <a:stretch/>
        </p:blipFill>
        <p:spPr bwMode="auto">
          <a:xfrm>
            <a:off x="0" y="0"/>
            <a:ext cx="12192000" cy="6762750"/>
          </a:xfrm>
          <a:prstGeom prst="rect">
            <a:avLst/>
          </a:prstGeom>
          <a:noFill/>
          <a:ln>
            <a:noFill/>
          </a:ln>
        </p:spPr>
      </p:pic>
      <p:pic>
        <p:nvPicPr>
          <p:cNvPr id="8" name="Picture 2" descr="C:\Users\mbrace\Downloads\NDBeLenglarge_01.png">
            <a:extLst>
              <a:ext uri="{FF2B5EF4-FFF2-40B4-BE49-F238E27FC236}">
                <a16:creationId xmlns:a16="http://schemas.microsoft.com/office/drawing/2014/main" id="{91BA64F6-56A3-42A7-A6EA-55AB4688BBF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20198" y="6075701"/>
            <a:ext cx="2770559" cy="54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7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7C07-D4FA-49F9-B6C4-2A9EF62EDC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19B2A-FDB6-4665-A749-D7DEFEE9C5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656B4-90DB-45D4-BC77-12FC9E2E59A7}"/>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5" name="Footer Placeholder 4">
            <a:extLst>
              <a:ext uri="{FF2B5EF4-FFF2-40B4-BE49-F238E27FC236}">
                <a16:creationId xmlns:a16="http://schemas.microsoft.com/office/drawing/2014/main" id="{C2BF0DED-930A-4F1E-9233-08DEB898F8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7660C8-55EE-4A17-BBBD-F474D09514C0}"/>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331889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6260-3B24-4A53-9C62-F51C7D9D65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7D761F-CA14-4789-9A9A-7ACD9E097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EE84AB-CFC7-46E6-A7C4-85B8E510B94E}"/>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5" name="Footer Placeholder 4">
            <a:extLst>
              <a:ext uri="{FF2B5EF4-FFF2-40B4-BE49-F238E27FC236}">
                <a16:creationId xmlns:a16="http://schemas.microsoft.com/office/drawing/2014/main" id="{2376A310-0D89-45B5-BD00-C78D0CCED1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3EC01B-3523-4013-951F-5EAE1FD05FA9}"/>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38001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DAB4-5EB0-4BAF-AF28-36709C4D0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2A630C-3C78-4711-9EEF-C3ADF65E10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9B3E3C-601D-49F6-9A67-36623A4CD2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D8E0E2-AD6C-43ED-AAC5-E578DF6F7C14}"/>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6" name="Footer Placeholder 5">
            <a:extLst>
              <a:ext uri="{FF2B5EF4-FFF2-40B4-BE49-F238E27FC236}">
                <a16:creationId xmlns:a16="http://schemas.microsoft.com/office/drawing/2014/main" id="{2E484CDD-736D-46E5-8A74-CB24ADE55F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39D6EA-91D8-405F-8D39-20CF1C9174CD}"/>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366330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88FC-F170-4252-A331-45A16B89A5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CA2D6B-4B8D-4E84-B652-AFAF16D64A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FF9BB9-7493-48D4-8B16-B7E3FEDD1A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638D09-21C5-4A0A-92A4-46EF472D47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2C5D6A-C97C-40DC-AAC4-1081DAE946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CC2-B8C1-4A14-9BF4-3A7BD0B7F39E}"/>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8" name="Footer Placeholder 7">
            <a:extLst>
              <a:ext uri="{FF2B5EF4-FFF2-40B4-BE49-F238E27FC236}">
                <a16:creationId xmlns:a16="http://schemas.microsoft.com/office/drawing/2014/main" id="{CEBA99E9-3272-464B-86CC-6D5BA08FF3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44C61B-8CF0-4291-AB0E-3F2D22F250D4}"/>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76417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2578-7126-493B-A5B1-99AD668C50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0297B0-7046-4EF2-8454-45E507BCA3E6}"/>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4" name="Footer Placeholder 3">
            <a:extLst>
              <a:ext uri="{FF2B5EF4-FFF2-40B4-BE49-F238E27FC236}">
                <a16:creationId xmlns:a16="http://schemas.microsoft.com/office/drawing/2014/main" id="{8D1AA7DA-D70C-47F6-8EE4-8B5A4D80C2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4D8E36-EE0E-4923-B63F-86B3D63960DC}"/>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95971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9F2F6C-9A2C-4F5D-ADFD-935B3E279790}"/>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3" name="Footer Placeholder 2">
            <a:extLst>
              <a:ext uri="{FF2B5EF4-FFF2-40B4-BE49-F238E27FC236}">
                <a16:creationId xmlns:a16="http://schemas.microsoft.com/office/drawing/2014/main" id="{CCFE5644-FD83-404D-9E40-F75CE693463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4FDB93-FAB1-4139-84F9-2A126E2FE4BA}"/>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43564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CFDFA-04D7-4E38-8071-024AB21248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A27ECF-C988-4AD6-AE2D-09EAD85D97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7EAA48-957A-4CF8-9DED-3204BA01B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90173-E4A5-4012-AA42-4D447B6ADACF}"/>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6" name="Footer Placeholder 5">
            <a:extLst>
              <a:ext uri="{FF2B5EF4-FFF2-40B4-BE49-F238E27FC236}">
                <a16:creationId xmlns:a16="http://schemas.microsoft.com/office/drawing/2014/main" id="{B44342ED-491D-4CFC-8C6E-29DD097734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1B862D-BECD-4D37-892B-195D4DD4ED98}"/>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256424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6ACD-412F-47F6-B1C9-885C562960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7C5E5-5BB2-47DE-B1CC-E2880559D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673313-4085-4AB6-8DDF-5996B197E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1981E-5D56-4A52-992A-93EADECA8DA6}"/>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6" name="Footer Placeholder 5">
            <a:extLst>
              <a:ext uri="{FF2B5EF4-FFF2-40B4-BE49-F238E27FC236}">
                <a16:creationId xmlns:a16="http://schemas.microsoft.com/office/drawing/2014/main" id="{02724E83-9724-4E99-BD40-B13E208C56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90B784-D0BC-41AA-90D6-988CD1C7CB63}"/>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163461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3BA8FD-9A81-4512-AB82-A32FE87E57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95920-4D1C-465A-8DDD-1363605AC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E57BD5-0143-44FE-9513-5A27A81B8A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B2014-A4BE-4AEC-9AFB-C9E462B87611}" type="datetimeFigureOut">
              <a:rPr lang="en-US" smtClean="0"/>
              <a:t>2/17/2022</a:t>
            </a:fld>
            <a:endParaRPr lang="en-US" dirty="0"/>
          </a:p>
        </p:txBody>
      </p:sp>
      <p:sp>
        <p:nvSpPr>
          <p:cNvPr id="5" name="Footer Placeholder 4">
            <a:extLst>
              <a:ext uri="{FF2B5EF4-FFF2-40B4-BE49-F238E27FC236}">
                <a16:creationId xmlns:a16="http://schemas.microsoft.com/office/drawing/2014/main" id="{2502F3C4-F25F-45FA-A6AE-90689C09B6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96E9646-7F68-4CFD-B960-CC6736FBA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3A242-6F16-4A86-9C67-84C141014F29}" type="slidenum">
              <a:rPr lang="en-US" smtClean="0"/>
              <a:t>‹#›</a:t>
            </a:fld>
            <a:endParaRPr lang="en-US" dirty="0"/>
          </a:p>
        </p:txBody>
      </p:sp>
    </p:spTree>
    <p:extLst>
      <p:ext uri="{BB962C8B-B14F-4D97-AF65-F5344CB8AC3E}">
        <p14:creationId xmlns:p14="http://schemas.microsoft.com/office/powerpoint/2010/main" val="2973765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NDDOC03dataChartsSAIPEState%20of%20North%20Dakota.png"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N:NDDOC03dataChartsUnemploymentState%20of%20North%20Dakota.png"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N:NDDOC03dataChartsAverage%20Earnings%20Per%20JobState%20of%20North%20Dakota.png"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N:NDDOC03dataChartsSingle%20Family%20PermitsState%20of%20North%20Dakota.png"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N:NDDOC03dataChartsDisIndexState%20of%20North%20Dakota.png"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91440" y="104502"/>
            <a:ext cx="8684570" cy="665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buClr>
                <a:schemeClr val="bg1"/>
              </a:buClr>
              <a:buSzPct val="75000"/>
              <a:buFont typeface="Wingdings" pitchFamily="2" charset="2"/>
              <a:buNone/>
            </a:pPr>
            <a:r>
              <a:rPr lang="en-US" sz="4200" b="1" dirty="0">
                <a:solidFill>
                  <a:schemeClr val="tx2"/>
                </a:solidFill>
                <a:latin typeface="Arial" charset="0"/>
              </a:rPr>
              <a:t>2020-2024 State of North Dakota</a:t>
            </a:r>
          </a:p>
          <a:p>
            <a:pPr marL="342900" indent="-342900" algn="ctr">
              <a:spcBef>
                <a:spcPct val="20000"/>
              </a:spcBef>
              <a:buClr>
                <a:schemeClr val="bg1"/>
              </a:buClr>
              <a:buSzPct val="75000"/>
              <a:buFont typeface="Wingdings" pitchFamily="2" charset="2"/>
              <a:buNone/>
            </a:pPr>
            <a:r>
              <a:rPr lang="en-US" sz="4400" b="1" dirty="0">
                <a:solidFill>
                  <a:schemeClr val="tx2"/>
                </a:solidFill>
                <a:latin typeface="Arial" charset="0"/>
              </a:rPr>
              <a:t>Analysis of Impediments</a:t>
            </a:r>
          </a:p>
          <a:p>
            <a:pPr marL="342900" indent="-342900" algn="ctr">
              <a:spcBef>
                <a:spcPct val="20000"/>
              </a:spcBef>
              <a:buClr>
                <a:schemeClr val="bg1"/>
              </a:buClr>
              <a:buSzPct val="75000"/>
              <a:buFont typeface="Wingdings" pitchFamily="2" charset="2"/>
              <a:buNone/>
            </a:pPr>
            <a:r>
              <a:rPr lang="en-US" sz="3200" b="1" dirty="0">
                <a:solidFill>
                  <a:schemeClr val="bg1"/>
                </a:solidFill>
                <a:latin typeface="Arial" charset="0"/>
              </a:rPr>
              <a:t>Sponsored by </a:t>
            </a:r>
          </a:p>
          <a:p>
            <a:pPr marL="342900" indent="-342900" algn="ctr">
              <a:spcBef>
                <a:spcPct val="20000"/>
              </a:spcBef>
              <a:buClr>
                <a:schemeClr val="bg1"/>
              </a:buClr>
              <a:buSzPct val="75000"/>
              <a:buFont typeface="Wingdings" pitchFamily="2" charset="2"/>
              <a:buNone/>
            </a:pPr>
            <a:r>
              <a:rPr lang="en-US" sz="3200" b="1" dirty="0">
                <a:solidFill>
                  <a:schemeClr val="bg1"/>
                </a:solidFill>
                <a:latin typeface="Arial" charset="0"/>
              </a:rPr>
              <a:t>North Dakota Department of Commerce</a:t>
            </a:r>
          </a:p>
          <a:p>
            <a:pPr marL="342900" indent="-342900" algn="ctr">
              <a:spcBef>
                <a:spcPct val="20000"/>
              </a:spcBef>
              <a:buClr>
                <a:schemeClr val="bg1"/>
              </a:buClr>
              <a:buSzPct val="75000"/>
              <a:buFont typeface="Wingdings" pitchFamily="2" charset="2"/>
              <a:buNone/>
            </a:pPr>
            <a:endParaRPr lang="en-US" sz="3200" b="1" dirty="0">
              <a:solidFill>
                <a:schemeClr val="bg1"/>
              </a:solidFill>
              <a:latin typeface="Arial" charset="0"/>
            </a:endParaRPr>
          </a:p>
          <a:p>
            <a:pPr marL="342900" indent="-342900" algn="ctr">
              <a:spcBef>
                <a:spcPct val="20000"/>
              </a:spcBef>
              <a:buClr>
                <a:schemeClr val="bg1"/>
              </a:buClr>
              <a:buSzPct val="75000"/>
              <a:buFont typeface="Wingdings" pitchFamily="2" charset="2"/>
              <a:buNone/>
            </a:pPr>
            <a:r>
              <a:rPr lang="en-US" sz="3200" b="1" dirty="0">
                <a:solidFill>
                  <a:schemeClr val="tx2"/>
                </a:solidFill>
                <a:latin typeface="Arial" charset="0"/>
              </a:rPr>
              <a:t>Welcome to the</a:t>
            </a:r>
          </a:p>
          <a:p>
            <a:pPr marL="342900" indent="-342900" algn="ctr">
              <a:spcBef>
                <a:spcPct val="20000"/>
              </a:spcBef>
              <a:buClr>
                <a:schemeClr val="bg1"/>
              </a:buClr>
              <a:buSzPct val="75000"/>
              <a:buFont typeface="Wingdings" pitchFamily="2" charset="2"/>
              <a:buNone/>
            </a:pPr>
            <a:r>
              <a:rPr lang="en-US" sz="3200" b="1" dirty="0">
                <a:solidFill>
                  <a:schemeClr val="tx2"/>
                </a:solidFill>
                <a:latin typeface="Arial" charset="0"/>
              </a:rPr>
              <a:t>Public Review Meeting!</a:t>
            </a:r>
          </a:p>
          <a:p>
            <a:pPr marL="342900" indent="-342900" algn="ctr">
              <a:spcBef>
                <a:spcPct val="20000"/>
              </a:spcBef>
              <a:buClr>
                <a:schemeClr val="bg1"/>
              </a:buClr>
              <a:buSzPct val="75000"/>
              <a:buFont typeface="Wingdings" pitchFamily="2" charset="2"/>
              <a:buNone/>
            </a:pPr>
            <a:endParaRPr lang="en-US" sz="3200" b="1" dirty="0">
              <a:solidFill>
                <a:schemeClr val="tx2"/>
              </a:solidFill>
              <a:latin typeface="Arial" charset="0"/>
            </a:endParaRPr>
          </a:p>
          <a:p>
            <a:pPr marL="342900" indent="-342900" algn="ctr">
              <a:spcBef>
                <a:spcPct val="20000"/>
              </a:spcBef>
              <a:buClr>
                <a:schemeClr val="bg1"/>
              </a:buClr>
              <a:buSzPct val="75000"/>
              <a:buFont typeface="Wingdings" pitchFamily="2" charset="2"/>
              <a:buNone/>
            </a:pPr>
            <a:r>
              <a:rPr lang="en-US" sz="3200" b="1" dirty="0">
                <a:solidFill>
                  <a:schemeClr val="tx2"/>
                </a:solidFill>
                <a:latin typeface="Arial" charset="0"/>
              </a:rPr>
              <a:t>April 21, 2020</a:t>
            </a:r>
          </a:p>
        </p:txBody>
      </p:sp>
    </p:spTree>
    <p:extLst>
      <p:ext uri="{BB962C8B-B14F-4D97-AF65-F5344CB8AC3E}">
        <p14:creationId xmlns:p14="http://schemas.microsoft.com/office/powerpoint/2010/main" val="14104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Economics</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2" name="Rectangle 2">
            <a:extLst>
              <a:ext uri="{FF2B5EF4-FFF2-40B4-BE49-F238E27FC236}">
                <a16:creationId xmlns:a16="http://schemas.microsoft.com/office/drawing/2014/main" id="{50572D9F-C61B-4323-A882-BB60D116C196}"/>
              </a:ext>
            </a:extLst>
          </p:cNvPr>
          <p:cNvSpPr>
            <a:spLocks noChangeArrowheads="1"/>
          </p:cNvSpPr>
          <p:nvPr/>
        </p:nvSpPr>
        <p:spPr bwMode="auto">
          <a:xfrm>
            <a:off x="3372479" y="906920"/>
            <a:ext cx="22429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Poverty Rates</a:t>
            </a:r>
            <a:endParaRPr kumimoji="0" lang="en-US" altLang="en-US"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State of North Dakota</a:t>
            </a:r>
            <a:endParaRPr kumimoji="0" lang="en-US" altLang="en-US"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SAIPE Estimates 2000 </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20</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17</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5121" name="Picture 1">
            <a:extLst>
              <a:ext uri="{FF2B5EF4-FFF2-40B4-BE49-F238E27FC236}">
                <a16:creationId xmlns:a16="http://schemas.microsoft.com/office/drawing/2014/main" id="{60A7CA89-7CB2-477C-8B75-4F29459ACE12}"/>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010512" y="1643743"/>
            <a:ext cx="6966857" cy="469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56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Economics</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2" name="Rectangle 2">
            <a:extLst>
              <a:ext uri="{FF2B5EF4-FFF2-40B4-BE49-F238E27FC236}">
                <a16:creationId xmlns:a16="http://schemas.microsoft.com/office/drawing/2014/main" id="{D971DBBC-7D4A-4C98-83D3-33A299F66CBD}"/>
              </a:ext>
            </a:extLst>
          </p:cNvPr>
          <p:cNvSpPr>
            <a:spLocks noChangeArrowheads="1"/>
          </p:cNvSpPr>
          <p:nvPr/>
        </p:nvSpPr>
        <p:spPr bwMode="auto">
          <a:xfrm>
            <a:off x="3219702" y="1117840"/>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Annual Unemployment Rate</a:t>
            </a:r>
            <a:endParaRPr kumimoji="0" lang="en-US" altLang="en-US" sz="12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State of North Dakota</a:t>
            </a:r>
            <a:endParaRPr kumimoji="0" lang="en-US" altLang="en-US" sz="12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1990 </a:t>
            </a:r>
            <a:r>
              <a:rPr kumimoji="0" lang="en-US" altLang="en-US" sz="1200" b="0" i="0"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a:t>
            </a:r>
            <a:r>
              <a:rPr kumimoji="0" lang="en-US" altLang="en-US" sz="12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2018 BLS Data</a:t>
            </a:r>
            <a:endParaRPr kumimoji="0" lang="en-US" altLang="en-US" sz="12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effectLst/>
              <a:latin typeface="Arial" panose="020B0604020202020204" pitchFamily="34" charset="0"/>
            </a:endParaRPr>
          </a:p>
        </p:txBody>
      </p:sp>
      <p:pic>
        <p:nvPicPr>
          <p:cNvPr id="2049" name="Picture 1">
            <a:extLst>
              <a:ext uri="{FF2B5EF4-FFF2-40B4-BE49-F238E27FC236}">
                <a16:creationId xmlns:a16="http://schemas.microsoft.com/office/drawing/2014/main" id="{58D98E2A-FAF5-4FDE-A535-6160EC27D1AC}"/>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164771" y="1785551"/>
            <a:ext cx="6346372" cy="441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835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Economics</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3" name="Rectangle 2">
            <a:extLst>
              <a:ext uri="{FF2B5EF4-FFF2-40B4-BE49-F238E27FC236}">
                <a16:creationId xmlns:a16="http://schemas.microsoft.com/office/drawing/2014/main" id="{CBB93090-0DAC-4AD2-87BE-F6701E94EE39}"/>
              </a:ext>
            </a:extLst>
          </p:cNvPr>
          <p:cNvSpPr>
            <a:spLocks noChangeArrowheads="1"/>
          </p:cNvSpPr>
          <p:nvPr/>
        </p:nvSpPr>
        <p:spPr bwMode="auto">
          <a:xfrm>
            <a:off x="3270785" y="1672655"/>
            <a:ext cx="24463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Real Average Earnings per Job</a:t>
            </a:r>
            <a:endParaRPr kumimoji="0" lang="en-US" altLang="en-US"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State of North Dakota</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4097" name="Picture 1">
            <a:extLst>
              <a:ext uri="{FF2B5EF4-FFF2-40B4-BE49-F238E27FC236}">
                <a16:creationId xmlns:a16="http://schemas.microsoft.com/office/drawing/2014/main" id="{6212B894-B4FF-4853-B0B7-F5E2A60393BB}"/>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59972" y="2214395"/>
            <a:ext cx="7355160" cy="413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978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id="{02572DCA-C4F6-488B-A402-33479326C8B5}"/>
              </a:ext>
            </a:extLst>
          </p:cNvPr>
          <p:cNvGraphicFramePr>
            <a:graphicFrameLocks noGrp="1"/>
          </p:cNvGraphicFramePr>
          <p:nvPr>
            <p:extLst>
              <p:ext uri="{D42A27DB-BD31-4B8C-83A1-F6EECF244321}">
                <p14:modId xmlns:p14="http://schemas.microsoft.com/office/powerpoint/2010/main" val="3587281498"/>
              </p:ext>
            </p:extLst>
          </p:nvPr>
        </p:nvGraphicFramePr>
        <p:xfrm>
          <a:off x="646287" y="1473072"/>
          <a:ext cx="7695307" cy="3139065"/>
        </p:xfrm>
        <a:graphic>
          <a:graphicData uri="http://schemas.openxmlformats.org/drawingml/2006/table">
            <a:tbl>
              <a:tblPr firstRow="1" firstCol="1" bandRow="1"/>
              <a:tblGrid>
                <a:gridCol w="1639687">
                  <a:extLst>
                    <a:ext uri="{9D8B030D-6E8A-4147-A177-3AD203B41FA5}">
                      <a16:colId xmlns:a16="http://schemas.microsoft.com/office/drawing/2014/main" val="694084785"/>
                    </a:ext>
                  </a:extLst>
                </a:gridCol>
                <a:gridCol w="1698325">
                  <a:extLst>
                    <a:ext uri="{9D8B030D-6E8A-4147-A177-3AD203B41FA5}">
                      <a16:colId xmlns:a16="http://schemas.microsoft.com/office/drawing/2014/main" val="3686141082"/>
                    </a:ext>
                  </a:extLst>
                </a:gridCol>
                <a:gridCol w="1698325">
                  <a:extLst>
                    <a:ext uri="{9D8B030D-6E8A-4147-A177-3AD203B41FA5}">
                      <a16:colId xmlns:a16="http://schemas.microsoft.com/office/drawing/2014/main" val="813626123"/>
                    </a:ext>
                  </a:extLst>
                </a:gridCol>
                <a:gridCol w="1329485">
                  <a:extLst>
                    <a:ext uri="{9D8B030D-6E8A-4147-A177-3AD203B41FA5}">
                      <a16:colId xmlns:a16="http://schemas.microsoft.com/office/drawing/2014/main" val="1467650663"/>
                    </a:ext>
                  </a:extLst>
                </a:gridCol>
                <a:gridCol w="1329485">
                  <a:extLst>
                    <a:ext uri="{9D8B030D-6E8A-4147-A177-3AD203B41FA5}">
                      <a16:colId xmlns:a16="http://schemas.microsoft.com/office/drawing/2014/main" val="1420662172"/>
                    </a:ext>
                  </a:extLst>
                </a:gridCol>
              </a:tblGrid>
              <a:tr h="990916">
                <a:tc gridSpan="5">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Housing Units by Type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State of 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2010 &amp; 2018 Five-Year ACS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8621007"/>
                  </a:ext>
                </a:extLst>
              </a:tr>
              <a:tr h="231055">
                <a:tc rowSpan="2">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Unit Type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2010 Five-Year ACS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2018 Five-Year ACS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2257067060"/>
                  </a:ext>
                </a:extLst>
              </a:tr>
              <a:tr h="231055">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2005045200"/>
                  </a:ext>
                </a:extLst>
              </a:tr>
              <a:tr h="23105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Single-Family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208,028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231,666</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439874284"/>
                  </a:ext>
                </a:extLst>
              </a:tr>
              <a:tr h="23105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Duplex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7,608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869315816"/>
                  </a:ext>
                </a:extLst>
              </a:tr>
              <a:tr h="23105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 or Four-Plex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12,538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14,120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648526554"/>
                  </a:ext>
                </a:extLst>
              </a:tr>
              <a:tr h="23105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Apartment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61,360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87,402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2566225554"/>
                  </a:ext>
                </a:extLst>
              </a:tr>
              <a:tr h="23105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Mobile Home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23,719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26,767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303075432"/>
                  </a:ext>
                </a:extLst>
              </a:tr>
              <a:tr h="299709">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Boat, RV, Van, Etc.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76301683"/>
                  </a:ext>
                </a:extLst>
              </a:tr>
              <a:tr h="231055">
                <a:tc>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312,861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367,684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2179572472"/>
                  </a:ext>
                </a:extLst>
              </a:tr>
            </a:tbl>
          </a:graphicData>
        </a:graphic>
      </p:graphicFrame>
    </p:spTree>
    <p:extLst>
      <p:ext uri="{BB962C8B-B14F-4D97-AF65-F5344CB8AC3E}">
        <p14:creationId xmlns:p14="http://schemas.microsoft.com/office/powerpoint/2010/main" val="210989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id="{BA138687-F414-4EB4-BED1-F8BD2106CA70}"/>
              </a:ext>
            </a:extLst>
          </p:cNvPr>
          <p:cNvGraphicFramePr>
            <a:graphicFrameLocks noGrp="1"/>
          </p:cNvGraphicFramePr>
          <p:nvPr/>
        </p:nvGraphicFramePr>
        <p:xfrm>
          <a:off x="1654629" y="1839686"/>
          <a:ext cx="5894432" cy="2691416"/>
        </p:xfrm>
        <a:graphic>
          <a:graphicData uri="http://schemas.openxmlformats.org/drawingml/2006/table">
            <a:tbl>
              <a:tblPr firstRow="1" firstCol="1" bandRow="1"/>
              <a:tblGrid>
                <a:gridCol w="1854160">
                  <a:extLst>
                    <a:ext uri="{9D8B030D-6E8A-4147-A177-3AD203B41FA5}">
                      <a16:colId xmlns:a16="http://schemas.microsoft.com/office/drawing/2014/main" val="2572662477"/>
                    </a:ext>
                  </a:extLst>
                </a:gridCol>
                <a:gridCol w="981183">
                  <a:extLst>
                    <a:ext uri="{9D8B030D-6E8A-4147-A177-3AD203B41FA5}">
                      <a16:colId xmlns:a16="http://schemas.microsoft.com/office/drawing/2014/main" val="2987595251"/>
                    </a:ext>
                  </a:extLst>
                </a:gridCol>
                <a:gridCol w="1038953">
                  <a:extLst>
                    <a:ext uri="{9D8B030D-6E8A-4147-A177-3AD203B41FA5}">
                      <a16:colId xmlns:a16="http://schemas.microsoft.com/office/drawing/2014/main" val="2297462724"/>
                    </a:ext>
                  </a:extLst>
                </a:gridCol>
                <a:gridCol w="1038953">
                  <a:extLst>
                    <a:ext uri="{9D8B030D-6E8A-4147-A177-3AD203B41FA5}">
                      <a16:colId xmlns:a16="http://schemas.microsoft.com/office/drawing/2014/main" val="782240247"/>
                    </a:ext>
                  </a:extLst>
                </a:gridCol>
                <a:gridCol w="981183">
                  <a:extLst>
                    <a:ext uri="{9D8B030D-6E8A-4147-A177-3AD203B41FA5}">
                      <a16:colId xmlns:a16="http://schemas.microsoft.com/office/drawing/2014/main" val="1166257736"/>
                    </a:ext>
                  </a:extLst>
                </a:gridCol>
              </a:tblGrid>
              <a:tr h="881743">
                <a:tc gridSpan="5">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Housing Units by Tenure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State of 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2010 Census &amp; 2018 Five-Year ACS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149333"/>
                  </a:ext>
                </a:extLst>
              </a:tr>
              <a:tr h="256995">
                <a:tc rowSpan="2">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Tenure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2010 Census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2018 Five-Year ACS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2365530335"/>
                  </a:ext>
                </a:extLst>
              </a:tr>
              <a:tr h="256995">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444888540"/>
                  </a:ext>
                </a:extLst>
              </a:tr>
              <a:tr h="25699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Occupied Housing 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281,192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88.6%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314,903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522970925"/>
                  </a:ext>
                </a:extLst>
              </a:tr>
              <a:tr h="267703">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Owner-Occupied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183,943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197,347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161937057"/>
                  </a:ext>
                </a:extLst>
              </a:tr>
              <a:tr h="25699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Renter-Occupied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97,249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117,556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244232888"/>
                  </a:ext>
                </a:extLst>
              </a:tr>
              <a:tr h="25699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Vacant Housing 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36,306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52,781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884503098"/>
                  </a:ext>
                </a:extLst>
              </a:tr>
              <a:tr h="256995">
                <a:tc>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Housing 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317,498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367,684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40377368"/>
                  </a:ext>
                </a:extLst>
              </a:tr>
            </a:tbl>
          </a:graphicData>
        </a:graphic>
      </p:graphicFrame>
    </p:spTree>
    <p:extLst>
      <p:ext uri="{BB962C8B-B14F-4D97-AF65-F5344CB8AC3E}">
        <p14:creationId xmlns:p14="http://schemas.microsoft.com/office/powerpoint/2010/main" val="244170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id="{A1DD68D4-C52F-4350-8CBB-698B87E01105}"/>
              </a:ext>
            </a:extLst>
          </p:cNvPr>
          <p:cNvGraphicFramePr>
            <a:graphicFrameLocks noGrp="1"/>
          </p:cNvGraphicFramePr>
          <p:nvPr/>
        </p:nvGraphicFramePr>
        <p:xfrm>
          <a:off x="1458686" y="1469571"/>
          <a:ext cx="6213020" cy="3697724"/>
        </p:xfrm>
        <a:graphic>
          <a:graphicData uri="http://schemas.openxmlformats.org/drawingml/2006/table">
            <a:tbl>
              <a:tblPr firstRow="1" firstCol="1" bandRow="1"/>
              <a:tblGrid>
                <a:gridCol w="1273567">
                  <a:extLst>
                    <a:ext uri="{9D8B030D-6E8A-4147-A177-3AD203B41FA5}">
                      <a16:colId xmlns:a16="http://schemas.microsoft.com/office/drawing/2014/main" val="4239999906"/>
                    </a:ext>
                  </a:extLst>
                </a:gridCol>
                <a:gridCol w="1188857">
                  <a:extLst>
                    <a:ext uri="{9D8B030D-6E8A-4147-A177-3AD203B41FA5}">
                      <a16:colId xmlns:a16="http://schemas.microsoft.com/office/drawing/2014/main" val="3046274564"/>
                    </a:ext>
                  </a:extLst>
                </a:gridCol>
                <a:gridCol w="1354382">
                  <a:extLst>
                    <a:ext uri="{9D8B030D-6E8A-4147-A177-3AD203B41FA5}">
                      <a16:colId xmlns:a16="http://schemas.microsoft.com/office/drawing/2014/main" val="1988099502"/>
                    </a:ext>
                  </a:extLst>
                </a:gridCol>
                <a:gridCol w="1354382">
                  <a:extLst>
                    <a:ext uri="{9D8B030D-6E8A-4147-A177-3AD203B41FA5}">
                      <a16:colId xmlns:a16="http://schemas.microsoft.com/office/drawing/2014/main" val="3500080322"/>
                    </a:ext>
                  </a:extLst>
                </a:gridCol>
                <a:gridCol w="1041832">
                  <a:extLst>
                    <a:ext uri="{9D8B030D-6E8A-4147-A177-3AD203B41FA5}">
                      <a16:colId xmlns:a16="http://schemas.microsoft.com/office/drawing/2014/main" val="3774030709"/>
                    </a:ext>
                  </a:extLst>
                </a:gridCol>
              </a:tblGrid>
              <a:tr h="1041417">
                <a:tc gridSpan="5">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Households by Year Home Built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State of 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2010 &amp; 2018 Five-Year ACS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882809"/>
                  </a:ext>
                </a:extLst>
              </a:tr>
              <a:tr h="223382">
                <a:tc rowSpan="2">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Year Built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2010 Five-Year ACS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2018 Five-Year ACS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1804980786"/>
                  </a:ext>
                </a:extLst>
              </a:tr>
              <a:tr h="223382">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Households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Households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54213800"/>
                  </a:ext>
                </a:extLst>
              </a:tr>
              <a:tr h="19910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1939 or Earlier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44,468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38,564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764000663"/>
                  </a:ext>
                </a:extLst>
              </a:tr>
              <a:tr h="223382">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1940 to 1949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13,577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13,239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304532687"/>
                  </a:ext>
                </a:extLst>
              </a:tr>
              <a:tr h="223382">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1950 to 1959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29,365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28,124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285929949"/>
                  </a:ext>
                </a:extLst>
              </a:tr>
              <a:tr h="223382">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1960 to 1969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30,162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28,934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742508550"/>
                  </a:ext>
                </a:extLst>
              </a:tr>
              <a:tr h="223382">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1970 to 1979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61,690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57,926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2691931733"/>
                  </a:ext>
                </a:extLst>
              </a:tr>
              <a:tr h="223382">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1980 to 1989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36,021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36,404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99520682"/>
                  </a:ext>
                </a:extLst>
              </a:tr>
              <a:tr h="223382">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1990 to 1999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32,465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35,167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682794036"/>
                  </a:ext>
                </a:extLst>
              </a:tr>
              <a:tr h="223382">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2000 to 2009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28,894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38,431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574691157"/>
                  </a:ext>
                </a:extLst>
              </a:tr>
              <a:tr h="223382">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2010 or Later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38,114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941869770"/>
                  </a:ext>
                </a:extLst>
              </a:tr>
              <a:tr h="223382">
                <a:tc>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276,642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314,903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727955817"/>
                  </a:ext>
                </a:extLst>
              </a:tr>
            </a:tbl>
          </a:graphicData>
        </a:graphic>
      </p:graphicFrame>
    </p:spTree>
    <p:extLst>
      <p:ext uri="{BB962C8B-B14F-4D97-AF65-F5344CB8AC3E}">
        <p14:creationId xmlns:p14="http://schemas.microsoft.com/office/powerpoint/2010/main" val="3071336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id="{A9821F2B-0191-40E4-B3FE-3AD228D142B9}"/>
              </a:ext>
            </a:extLst>
          </p:cNvPr>
          <p:cNvGraphicFramePr>
            <a:graphicFrameLocks noGrp="1"/>
          </p:cNvGraphicFramePr>
          <p:nvPr/>
        </p:nvGraphicFramePr>
        <p:xfrm>
          <a:off x="1177790" y="1885429"/>
          <a:ext cx="6632302" cy="3133591"/>
        </p:xfrm>
        <a:graphic>
          <a:graphicData uri="http://schemas.openxmlformats.org/drawingml/2006/table">
            <a:tbl>
              <a:tblPr firstRow="1" firstCol="1" bandRow="1"/>
              <a:tblGrid>
                <a:gridCol w="2898149">
                  <a:extLst>
                    <a:ext uri="{9D8B030D-6E8A-4147-A177-3AD203B41FA5}">
                      <a16:colId xmlns:a16="http://schemas.microsoft.com/office/drawing/2014/main" val="2509217793"/>
                    </a:ext>
                  </a:extLst>
                </a:gridCol>
                <a:gridCol w="1061327">
                  <a:extLst>
                    <a:ext uri="{9D8B030D-6E8A-4147-A177-3AD203B41FA5}">
                      <a16:colId xmlns:a16="http://schemas.microsoft.com/office/drawing/2014/main" val="349690044"/>
                    </a:ext>
                  </a:extLst>
                </a:gridCol>
                <a:gridCol w="898108">
                  <a:extLst>
                    <a:ext uri="{9D8B030D-6E8A-4147-A177-3AD203B41FA5}">
                      <a16:colId xmlns:a16="http://schemas.microsoft.com/office/drawing/2014/main" val="204001668"/>
                    </a:ext>
                  </a:extLst>
                </a:gridCol>
                <a:gridCol w="898108">
                  <a:extLst>
                    <a:ext uri="{9D8B030D-6E8A-4147-A177-3AD203B41FA5}">
                      <a16:colId xmlns:a16="http://schemas.microsoft.com/office/drawing/2014/main" val="4219112317"/>
                    </a:ext>
                  </a:extLst>
                </a:gridCol>
                <a:gridCol w="876610">
                  <a:extLst>
                    <a:ext uri="{9D8B030D-6E8A-4147-A177-3AD203B41FA5}">
                      <a16:colId xmlns:a16="http://schemas.microsoft.com/office/drawing/2014/main" val="2785348278"/>
                    </a:ext>
                  </a:extLst>
                </a:gridCol>
              </a:tblGrid>
              <a:tr h="930389">
                <a:tc gridSpan="5">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Disposition of Vacant Housing Units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State of 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2010 Census &amp; 2018 Five-Year ACS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2892867"/>
                  </a:ext>
                </a:extLst>
              </a:tr>
              <a:tr h="199567">
                <a:tc rowSpan="2">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Disposition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2010 Census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2018 Five-Year ACS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3768868780"/>
                  </a:ext>
                </a:extLst>
              </a:tr>
              <a:tr h="199567">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3255003288"/>
                  </a:ext>
                </a:extLst>
              </a:tr>
              <a:tr h="199567">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Rent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7,422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12,502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3377400443"/>
                  </a:ext>
                </a:extLst>
              </a:tr>
              <a:tr h="199567">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Sale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866643245"/>
                  </a:ext>
                </a:extLst>
              </a:tr>
              <a:tr h="199567">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Rented Not Occupied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2,694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677076665"/>
                  </a:ext>
                </a:extLst>
              </a:tr>
              <a:tr h="199567">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Sold Not Occupied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799610439"/>
                  </a:ext>
                </a:extLst>
              </a:tr>
              <a:tr h="199567">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Seasonal, Recreational, or Occasional Use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11,483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15,898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39639320"/>
                  </a:ext>
                </a:extLst>
              </a:tr>
              <a:tr h="199567">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Migrant Workers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312338149"/>
                  </a:ext>
                </a:extLst>
              </a:tr>
              <a:tr h="199567">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Vacant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12,751 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16,478 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2103424259"/>
                  </a:ext>
                </a:extLst>
              </a:tr>
              <a:tr h="199567">
                <a:tc>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36,306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52,781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3449117160"/>
                  </a:ext>
                </a:extLst>
              </a:tr>
            </a:tbl>
          </a:graphicData>
        </a:graphic>
      </p:graphicFrame>
    </p:spTree>
    <p:extLst>
      <p:ext uri="{BB962C8B-B14F-4D97-AF65-F5344CB8AC3E}">
        <p14:creationId xmlns:p14="http://schemas.microsoft.com/office/powerpoint/2010/main" val="3981105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2" name="Rectangle 2"/>
          <p:cNvSpPr>
            <a:spLocks noChangeArrowheads="1"/>
          </p:cNvSpPr>
          <p:nvPr/>
        </p:nvSpPr>
        <p:spPr bwMode="auto">
          <a:xfrm>
            <a:off x="3078329" y="1741121"/>
            <a:ext cx="28312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itchFamily="34" charset="0"/>
                <a:ea typeface="Calibri" pitchFamily="34" charset="0"/>
                <a:cs typeface="Arial" pitchFamily="34" charset="0"/>
              </a:rPr>
              <a:t>Single-Family Permits</a:t>
            </a:r>
            <a:endParaRPr kumimoji="0" lang="en-US" altLang="en-US" sz="1400" b="0"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Arial" pitchFamily="34" charset="0"/>
                <a:ea typeface="Calibri" pitchFamily="34" charset="0"/>
                <a:cs typeface="Arial" pitchFamily="34" charset="0"/>
              </a:rPr>
              <a:t>State of North Dakota </a:t>
            </a:r>
            <a:endParaRPr kumimoji="0" lang="en-US" altLang="en-US" sz="1400" b="0"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Arial" pitchFamily="34" charset="0"/>
                <a:ea typeface="Calibri" pitchFamily="34" charset="0"/>
                <a:cs typeface="Arial" pitchFamily="34" charset="0"/>
              </a:rPr>
              <a:t>Census Bureau Data, 1980</a:t>
            </a:r>
            <a:r>
              <a:rPr kumimoji="0" lang="en-US" altLang="en-US" sz="1400" b="0" i="0" u="none" strike="noStrike" cap="none" normalizeH="0" baseline="0" dirty="0">
                <a:ln>
                  <a:noFill/>
                </a:ln>
                <a:solidFill>
                  <a:schemeClr val="bg1"/>
                </a:solidFill>
                <a:effectLst/>
                <a:latin typeface="Calibri"/>
                <a:ea typeface="Calibri" pitchFamily="34" charset="0"/>
                <a:cs typeface="Arial" pitchFamily="34" charset="0"/>
              </a:rPr>
              <a:t>–</a:t>
            </a:r>
            <a:r>
              <a:rPr kumimoji="0" lang="en-US" altLang="en-US" sz="1400" b="0" i="0" u="none" strike="noStrike" cap="none" normalizeH="0" baseline="0" dirty="0">
                <a:ln>
                  <a:noFill/>
                </a:ln>
                <a:solidFill>
                  <a:schemeClr val="bg1"/>
                </a:solidFill>
                <a:effectLst/>
                <a:latin typeface="Arial" pitchFamily="34" charset="0"/>
                <a:ea typeface="Calibri" pitchFamily="34" charset="0"/>
                <a:cs typeface="Arial" pitchFamily="34" charset="0"/>
              </a:rPr>
              <a:t>2018</a:t>
            </a:r>
            <a:endParaRPr kumimoji="0" lang="en-US" altLang="en-US" sz="1400" b="0"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bg1"/>
              </a:solidFill>
              <a:effectLst/>
              <a:latin typeface="Arial" pitchFamily="34" charset="0"/>
              <a:cs typeface="Arial" pitchFamily="34" charset="0"/>
            </a:endParaRPr>
          </a:p>
        </p:txBody>
      </p:sp>
      <p:pic>
        <p:nvPicPr>
          <p:cNvPr id="7169" name="Picture 1" descr="N:NDDOC03dataChartsSingle%20Family%20PermitsState%20of%20North%20Dakota.pn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78113" y="2587448"/>
            <a:ext cx="8031656" cy="37128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10337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a:t>
            </a:r>
          </a:p>
          <a:p>
            <a:pPr marL="457200" lvl="0" indent="-457200" algn="ctr" eaLnBrk="0" fontAlgn="base" hangingPunct="0">
              <a:spcBef>
                <a:spcPct val="20000"/>
              </a:spcBef>
              <a:spcAft>
                <a:spcPct val="0"/>
              </a:spcAft>
              <a:buClr>
                <a:srgbClr val="000099"/>
              </a:buClr>
              <a:buSzPct val="75000"/>
            </a:pPr>
            <a:endParaRPr lang="en-US" altLang="en-US" sz="2000" b="1" dirty="0">
              <a:solidFill>
                <a:schemeClr val="accent1">
                  <a:lumMod val="60000"/>
                  <a:lumOff val="40000"/>
                </a:schemeClr>
              </a:solidFill>
              <a:latin typeface="Arial" charset="0"/>
            </a:endParaRPr>
          </a:p>
          <a:p>
            <a:pPr algn="ctr">
              <a:lnSpc>
                <a:spcPct val="115000"/>
              </a:lnSpc>
            </a:pPr>
            <a:r>
              <a:rPr lang="en-US" sz="1400" b="1" dirty="0">
                <a:latin typeface="Arial"/>
                <a:ea typeface="Calibri"/>
                <a:cs typeface="Times New Roman"/>
              </a:rPr>
              <a:t>Total Permits by Unit Type</a:t>
            </a:r>
            <a:endParaRPr lang="en-US" sz="1400" dirty="0">
              <a:ea typeface="Calibri"/>
              <a:cs typeface="Times New Roman"/>
            </a:endParaRPr>
          </a:p>
          <a:p>
            <a:pPr algn="ctr">
              <a:lnSpc>
                <a:spcPct val="115000"/>
              </a:lnSpc>
            </a:pPr>
            <a:r>
              <a:rPr lang="en-US" sz="1400" dirty="0">
                <a:latin typeface="Arial"/>
                <a:ea typeface="Calibri"/>
                <a:cs typeface="Times New Roman"/>
              </a:rPr>
              <a:t>State of North Dakota</a:t>
            </a:r>
            <a:endParaRPr lang="en-US" sz="1400" dirty="0">
              <a:ea typeface="Calibri"/>
              <a:cs typeface="Times New Roman"/>
            </a:endParaRPr>
          </a:p>
          <a:p>
            <a:pPr algn="ctr">
              <a:lnSpc>
                <a:spcPct val="115000"/>
              </a:lnSpc>
            </a:pPr>
            <a:r>
              <a:rPr lang="en-US" sz="1400" dirty="0">
                <a:latin typeface="Arial"/>
                <a:ea typeface="Calibri"/>
                <a:cs typeface="Times New Roman"/>
              </a:rPr>
              <a:t>Census Bureau Data, 1980–2018</a:t>
            </a:r>
            <a:endParaRPr lang="en-US" sz="1400" dirty="0">
              <a:ea typeface="Calibri"/>
              <a:cs typeface="Times New Roman"/>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662" y="2397385"/>
            <a:ext cx="7388557" cy="371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330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a:t>
            </a:r>
          </a:p>
          <a:p>
            <a:pPr marL="457200" lvl="0" indent="-457200" algn="ctr" eaLnBrk="0" fontAlgn="base" hangingPunct="0">
              <a:spcBef>
                <a:spcPct val="20000"/>
              </a:spcBef>
              <a:spcAft>
                <a:spcPct val="0"/>
              </a:spcAft>
              <a:buClr>
                <a:srgbClr val="000099"/>
              </a:buClr>
              <a:buSzPct val="75000"/>
            </a:pPr>
            <a:endParaRPr lang="en-US" altLang="en-US" sz="20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id="{F91F1B69-3997-4705-A0EE-CCF9D6A549A6}"/>
              </a:ext>
            </a:extLst>
          </p:cNvPr>
          <p:cNvGraphicFramePr>
            <a:graphicFrameLocks noGrp="1"/>
          </p:cNvGraphicFramePr>
          <p:nvPr/>
        </p:nvGraphicFramePr>
        <p:xfrm>
          <a:off x="2188029" y="2253344"/>
          <a:ext cx="4440464" cy="2145155"/>
        </p:xfrm>
        <a:graphic>
          <a:graphicData uri="http://schemas.openxmlformats.org/drawingml/2006/table">
            <a:tbl>
              <a:tblPr/>
              <a:tblGrid>
                <a:gridCol w="2382957">
                  <a:extLst>
                    <a:ext uri="{9D8B030D-6E8A-4147-A177-3AD203B41FA5}">
                      <a16:colId xmlns:a16="http://schemas.microsoft.com/office/drawing/2014/main" val="3516711241"/>
                    </a:ext>
                  </a:extLst>
                </a:gridCol>
                <a:gridCol w="2057507">
                  <a:extLst>
                    <a:ext uri="{9D8B030D-6E8A-4147-A177-3AD203B41FA5}">
                      <a16:colId xmlns:a16="http://schemas.microsoft.com/office/drawing/2014/main" val="1611853914"/>
                    </a:ext>
                  </a:extLst>
                </a:gridCol>
              </a:tblGrid>
              <a:tr h="936170">
                <a:tc gridSpan="2">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Median Rent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State of 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2018 Five-Year ACS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extLst>
                  <a:ext uri="{0D108BD9-81ED-4DB2-BD59-A6C34878D82A}">
                    <a16:rowId xmlns:a16="http://schemas.microsoft.com/office/drawing/2014/main" val="382318800"/>
                  </a:ext>
                </a:extLst>
              </a:tr>
              <a:tr h="402995">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754506369"/>
                  </a:ext>
                </a:extLst>
              </a:tr>
              <a:tr h="402995">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Median Rent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2384544801"/>
                  </a:ext>
                </a:extLst>
              </a:tr>
              <a:tr h="402995">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Median Home Value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$185,000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4019206148"/>
                  </a:ext>
                </a:extLst>
              </a:tr>
            </a:tbl>
          </a:graphicData>
        </a:graphic>
      </p:graphicFrame>
    </p:spTree>
    <p:extLst>
      <p:ext uri="{BB962C8B-B14F-4D97-AF65-F5344CB8AC3E}">
        <p14:creationId xmlns:p14="http://schemas.microsoft.com/office/powerpoint/2010/main" val="134641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67628" y="334537"/>
            <a:ext cx="8430323" cy="6322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buClr>
                <a:srgbClr val="000099"/>
              </a:buClr>
              <a:buSzPct val="75000"/>
            </a:pPr>
            <a:r>
              <a:rPr lang="en-US" altLang="en-US" sz="4800" b="1" dirty="0">
                <a:solidFill>
                  <a:schemeClr val="tx2"/>
                </a:solidFill>
                <a:latin typeface="Arial" charset="0"/>
              </a:rPr>
              <a:t>Fair Housing Protections</a:t>
            </a:r>
          </a:p>
          <a:p>
            <a:pPr lvl="1" algn="ctr" fontAlgn="base">
              <a:spcBef>
                <a:spcPct val="20000"/>
              </a:spcBef>
              <a:spcAft>
                <a:spcPct val="0"/>
              </a:spcAft>
              <a:buClr>
                <a:srgbClr val="000099"/>
              </a:buClr>
              <a:buSzPct val="75000"/>
            </a:pPr>
            <a:r>
              <a:rPr lang="en-US" altLang="en-US" sz="3200" b="1" dirty="0">
                <a:solidFill>
                  <a:schemeClr val="bg1"/>
                </a:solidFill>
                <a:latin typeface="Arial" charset="0"/>
              </a:rPr>
              <a:t>Fair Housing Protections</a:t>
            </a:r>
          </a:p>
          <a:p>
            <a:pPr lvl="1" algn="ctr" fontAlgn="base">
              <a:spcBef>
                <a:spcPct val="20000"/>
              </a:spcBef>
              <a:spcAft>
                <a:spcPct val="0"/>
              </a:spcAft>
              <a:buClr>
                <a:srgbClr val="000099"/>
              </a:buClr>
              <a:buSzPct val="75000"/>
            </a:pPr>
            <a:endParaRPr lang="en-US" altLang="en-US" sz="3200" b="1" dirty="0">
              <a:solidFill>
                <a:schemeClr val="bg1"/>
              </a:solidFill>
              <a:latin typeface="Arial" charset="0"/>
            </a:endParaRPr>
          </a:p>
          <a:p>
            <a:pPr lvl="1" algn="ctr" fontAlgn="base">
              <a:spcBef>
                <a:spcPct val="20000"/>
              </a:spcBef>
              <a:spcAft>
                <a:spcPct val="0"/>
              </a:spcAft>
              <a:buClr>
                <a:srgbClr val="000099"/>
              </a:buClr>
              <a:buSzPct val="75000"/>
            </a:pPr>
            <a:r>
              <a:rPr lang="en-US" altLang="en-US" sz="3200" b="1" dirty="0">
                <a:solidFill>
                  <a:schemeClr val="bg1"/>
                </a:solidFill>
                <a:latin typeface="Arial" charset="0"/>
              </a:rPr>
              <a:t>Federal and State Fair Housing Acts protect several groups in housing transactions.  These are:</a:t>
            </a:r>
          </a:p>
          <a:p>
            <a:pPr lvl="1" algn="ctr" fontAlgn="base">
              <a:spcBef>
                <a:spcPct val="20000"/>
              </a:spcBef>
              <a:spcAft>
                <a:spcPct val="0"/>
              </a:spcAft>
              <a:buClr>
                <a:srgbClr val="000099"/>
              </a:buClr>
              <a:buSzPct val="75000"/>
            </a:pPr>
            <a:endParaRPr lang="en-US" altLang="en-US" sz="3200" b="1" dirty="0">
              <a:solidFill>
                <a:schemeClr val="bg1"/>
              </a:solidFill>
              <a:latin typeface="Arial" charset="0"/>
            </a:endParaRPr>
          </a:p>
          <a:p>
            <a:pPr lvl="1" algn="ctr" fontAlgn="base">
              <a:spcBef>
                <a:spcPct val="20000"/>
              </a:spcBef>
              <a:spcAft>
                <a:spcPct val="0"/>
              </a:spcAft>
              <a:buClr>
                <a:srgbClr val="000099"/>
              </a:buClr>
              <a:buSzPct val="75000"/>
            </a:pPr>
            <a:r>
              <a:rPr lang="en-US" altLang="en-US" sz="3200" b="1" dirty="0">
                <a:solidFill>
                  <a:schemeClr val="bg1"/>
                </a:solidFill>
                <a:latin typeface="Arial" charset="0"/>
              </a:rPr>
              <a:t>Race, color, religion, national origin, sex, disability, and familial status</a:t>
            </a:r>
          </a:p>
        </p:txBody>
      </p:sp>
    </p:spTree>
    <p:extLst>
      <p:ext uri="{BB962C8B-B14F-4D97-AF65-F5344CB8AC3E}">
        <p14:creationId xmlns:p14="http://schemas.microsoft.com/office/powerpoint/2010/main" val="2043433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Segregation</a:t>
            </a:r>
          </a:p>
          <a:p>
            <a:pPr marL="457200" lvl="0" indent="-457200" algn="ctr" eaLnBrk="0" fontAlgn="base" hangingPunct="0">
              <a:spcBef>
                <a:spcPct val="20000"/>
              </a:spcBef>
              <a:spcAft>
                <a:spcPct val="0"/>
              </a:spcAft>
              <a:buClr>
                <a:srgbClr val="000099"/>
              </a:buClr>
              <a:buSzPct val="75000"/>
            </a:pPr>
            <a:endParaRPr lang="en-US" altLang="en-US" sz="20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2">
            <a:extLst>
              <a:ext uri="{FF2B5EF4-FFF2-40B4-BE49-F238E27FC236}">
                <a16:creationId xmlns:a16="http://schemas.microsoft.com/office/drawing/2014/main" id="{C7CD45A6-BD5E-487C-A602-CFD2D2E3C267}"/>
              </a:ext>
            </a:extLst>
          </p:cNvPr>
          <p:cNvSpPr>
            <a:spLocks noChangeArrowheads="1"/>
          </p:cNvSpPr>
          <p:nvPr/>
        </p:nvSpPr>
        <p:spPr bwMode="auto">
          <a:xfrm>
            <a:off x="3638132" y="1692835"/>
            <a:ext cx="190629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Dissimilarity Index</a:t>
            </a:r>
            <a:endParaRPr kumimoji="0" lang="en-US" altLang="en-US" sz="14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State of North Dakota</a:t>
            </a:r>
            <a:endParaRPr kumimoji="0" lang="en-US" altLang="en-US" sz="14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bg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AA09BC69-441C-4EE8-BC01-9C5ACCB03DE2}"/>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19985" y="2474458"/>
            <a:ext cx="7547911" cy="34473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DDDB935E-85F5-4C60-A12E-BFBD550C2BB2}"/>
              </a:ext>
            </a:extLst>
          </p:cNvPr>
          <p:cNvGraphicFramePr>
            <a:graphicFrameLocks noGrp="1"/>
          </p:cNvGraphicFramePr>
          <p:nvPr>
            <p:extLst>
              <p:ext uri="{D42A27DB-BD31-4B8C-83A1-F6EECF244321}">
                <p14:modId xmlns:p14="http://schemas.microsoft.com/office/powerpoint/2010/main" val="2092630777"/>
              </p:ext>
            </p:extLst>
          </p:nvPr>
        </p:nvGraphicFramePr>
        <p:xfrm>
          <a:off x="6905171" y="1078857"/>
          <a:ext cx="4673600" cy="946404"/>
        </p:xfrm>
        <a:graphic>
          <a:graphicData uri="http://schemas.openxmlformats.org/drawingml/2006/table">
            <a:tbl>
              <a:tblPr firstRow="1" firstCol="1" bandRow="1"/>
              <a:tblGrid>
                <a:gridCol w="1790700">
                  <a:extLst>
                    <a:ext uri="{9D8B030D-6E8A-4147-A177-3AD203B41FA5}">
                      <a16:colId xmlns:a16="http://schemas.microsoft.com/office/drawing/2014/main" val="4287108252"/>
                    </a:ext>
                  </a:extLst>
                </a:gridCol>
                <a:gridCol w="825500">
                  <a:extLst>
                    <a:ext uri="{9D8B030D-6E8A-4147-A177-3AD203B41FA5}">
                      <a16:colId xmlns:a16="http://schemas.microsoft.com/office/drawing/2014/main" val="1008875616"/>
                    </a:ext>
                  </a:extLst>
                </a:gridCol>
                <a:gridCol w="2057400">
                  <a:extLst>
                    <a:ext uri="{9D8B030D-6E8A-4147-A177-3AD203B41FA5}">
                      <a16:colId xmlns:a16="http://schemas.microsoft.com/office/drawing/2014/main" val="881328380"/>
                    </a:ext>
                  </a:extLst>
                </a:gridCol>
              </a:tblGrid>
              <a:tr h="234950">
                <a:tc gridSpan="3">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Interpreting the dissimilarity index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D96D4"/>
                      </a:solidFill>
                      <a:prstDash val="solid"/>
                      <a:round/>
                      <a:headEnd type="none" w="med" len="med"/>
                      <a:tailEnd type="none" w="med" len="med"/>
                    </a:lnL>
                    <a:lnR w="12700" cap="flat" cmpd="sng" algn="ctr">
                      <a:solidFill>
                        <a:srgbClr val="0D96D4"/>
                      </a:solidFill>
                      <a:prstDash val="solid"/>
                      <a:round/>
                      <a:headEnd type="none" w="med" len="med"/>
                      <a:tailEnd type="none" w="med" len="med"/>
                    </a:lnR>
                    <a:lnT w="12700" cap="flat" cmpd="sng" algn="ctr">
                      <a:solidFill>
                        <a:srgbClr val="0D96D4"/>
                      </a:solidFill>
                      <a:prstDash val="solid"/>
                      <a:round/>
                      <a:headEnd type="none" w="med" len="med"/>
                      <a:tailEnd type="none" w="med" len="med"/>
                    </a:lnT>
                    <a:lnB w="12700" cap="flat" cmpd="sng" algn="ctr">
                      <a:solidFill>
                        <a:srgbClr val="0D96D4"/>
                      </a:solidFill>
                      <a:prstDash val="solid"/>
                      <a:round/>
                      <a:headEnd type="none" w="med" len="med"/>
                      <a:tailEnd type="none" w="med" len="med"/>
                    </a:lnB>
                    <a:solidFill>
                      <a:srgbClr val="1A2D4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9318083"/>
                  </a:ext>
                </a:extLst>
              </a:tr>
              <a:tr h="137160">
                <a:tc>
                  <a:txBody>
                    <a:bodyPr/>
                    <a:lstStyle/>
                    <a:p>
                      <a:pPr marL="0" marR="0" algn="ctr">
                        <a:lnSpc>
                          <a:spcPct val="115000"/>
                        </a:lnSpc>
                        <a:spcBef>
                          <a:spcPts val="0"/>
                        </a:spcBef>
                        <a:spcAft>
                          <a:spcPts val="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Measure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D96D4"/>
                      </a:solidFill>
                      <a:prstDash val="solid"/>
                      <a:round/>
                      <a:headEnd type="none" w="med" len="med"/>
                      <a:tailEnd type="none" w="med" len="med"/>
                    </a:lnL>
                    <a:lnR>
                      <a:noFill/>
                    </a:lnR>
                    <a:lnT w="12700" cap="flat" cmpd="sng" algn="ctr">
                      <a:solidFill>
                        <a:srgbClr val="0D96D4"/>
                      </a:solidFill>
                      <a:prstDash val="solid"/>
                      <a:round/>
                      <a:headEnd type="none" w="med" len="med"/>
                      <a:tailEnd type="none" w="med" len="med"/>
                    </a:lnT>
                    <a:lnB w="12700" cap="flat" cmpd="sng" algn="ctr">
                      <a:solidFill>
                        <a:srgbClr val="6F777D"/>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D96D4"/>
                      </a:solidFill>
                      <a:prstDash val="solid"/>
                      <a:round/>
                      <a:headEnd type="none" w="med" len="med"/>
                      <a:tailEnd type="none" w="med" len="med"/>
                    </a:lnT>
                    <a:lnB w="12700" cap="flat" cmpd="sng" algn="ctr">
                      <a:solidFill>
                        <a:srgbClr val="6F777D"/>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w="12700" cap="flat" cmpd="sng" algn="ctr">
                      <a:solidFill>
                        <a:srgbClr val="0D96D4"/>
                      </a:solidFill>
                      <a:prstDash val="solid"/>
                      <a:round/>
                      <a:headEnd type="none" w="med" len="med"/>
                      <a:tailEnd type="none" w="med" len="med"/>
                    </a:lnR>
                    <a:lnT w="12700" cap="flat" cmpd="sng" algn="ctr">
                      <a:solidFill>
                        <a:srgbClr val="0D96D4"/>
                      </a:solidFill>
                      <a:prstDash val="solid"/>
                      <a:round/>
                      <a:headEnd type="none" w="med" len="med"/>
                      <a:tailEnd type="none" w="med" len="med"/>
                    </a:lnT>
                    <a:lnB w="12700" cap="flat" cmpd="sng" algn="ctr">
                      <a:solidFill>
                        <a:srgbClr val="6F777D"/>
                      </a:solidFill>
                      <a:prstDash val="solid"/>
                      <a:round/>
                      <a:headEnd type="none" w="med" len="med"/>
                      <a:tailEnd type="none" w="med" len="med"/>
                    </a:lnB>
                    <a:solidFill>
                      <a:srgbClr val="D8D8D8"/>
                    </a:solidFill>
                  </a:tcPr>
                </a:tc>
                <a:extLst>
                  <a:ext uri="{0D108BD9-81ED-4DB2-BD59-A6C34878D82A}">
                    <a16:rowId xmlns:a16="http://schemas.microsoft.com/office/drawing/2014/main" val="1544969594"/>
                  </a:ext>
                </a:extLst>
              </a:tr>
              <a:tr h="137160">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Dissimilarity Index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D96D4"/>
                      </a:solidFill>
                      <a:prstDash val="solid"/>
                      <a:round/>
                      <a:headEnd type="none" w="med" len="med"/>
                      <a:tailEnd type="none" w="med" len="med"/>
                    </a:lnL>
                    <a:lnR>
                      <a:noFill/>
                    </a:lnR>
                    <a:lnT w="12700" cap="flat" cmpd="sng" algn="ctr">
                      <a:solidFill>
                        <a:srgbClr val="6F777D"/>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6F777D"/>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Low Segregation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w="12700" cap="flat" cmpd="sng" algn="ctr">
                      <a:solidFill>
                        <a:srgbClr val="0D96D4"/>
                      </a:solidFill>
                      <a:prstDash val="solid"/>
                      <a:round/>
                      <a:headEnd type="none" w="med" len="med"/>
                      <a:tailEnd type="none" w="med" len="med"/>
                    </a:lnR>
                    <a:lnT w="12700" cap="flat" cmpd="sng" algn="ctr">
                      <a:solidFill>
                        <a:srgbClr val="6F777D"/>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3351823726"/>
                  </a:ext>
                </a:extLst>
              </a:tr>
              <a:tr h="137160">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[range 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D96D4"/>
                      </a:solidFill>
                      <a:prstDash val="solid"/>
                      <a:round/>
                      <a:headEnd type="none" w="med" len="med"/>
                      <a:tailEnd type="none" w="med" len="med"/>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Moderate Segregation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w="12700" cap="flat" cmpd="sng" algn="ctr">
                      <a:solidFill>
                        <a:srgbClr val="0D96D4"/>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1463927280"/>
                  </a:ext>
                </a:extLst>
              </a:tr>
              <a:tr h="137160">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9525" marB="0" anchor="ctr">
                    <a:lnL w="12700" cap="flat" cmpd="sng" algn="ctr">
                      <a:solidFill>
                        <a:srgbClr val="0D96D4"/>
                      </a:solidFill>
                      <a:prstDash val="solid"/>
                      <a:round/>
                      <a:headEnd type="none" w="med" len="med"/>
                      <a:tailEnd type="none" w="med" len="med"/>
                    </a:lnL>
                    <a:lnR>
                      <a:noFill/>
                    </a:lnR>
                    <a:lnT>
                      <a:noFill/>
                    </a:lnT>
                    <a:lnB w="12700" cap="flat" cmpd="sng" algn="ctr">
                      <a:solidFill>
                        <a:srgbClr val="0D96D4"/>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w="12700" cap="flat" cmpd="sng" algn="ctr">
                      <a:solidFill>
                        <a:srgbClr val="0D96D4"/>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High Segregation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w="12700" cap="flat" cmpd="sng" algn="ctr">
                      <a:solidFill>
                        <a:srgbClr val="0D96D4"/>
                      </a:solidFill>
                      <a:prstDash val="solid"/>
                      <a:round/>
                      <a:headEnd type="none" w="med" len="med"/>
                      <a:tailEnd type="none" w="med" len="med"/>
                    </a:lnR>
                    <a:lnT>
                      <a:noFill/>
                    </a:lnT>
                    <a:lnB w="12700" cap="flat" cmpd="sng" algn="ctr">
                      <a:solidFill>
                        <a:srgbClr val="0D96D4"/>
                      </a:solidFill>
                      <a:prstDash val="solid"/>
                      <a:round/>
                      <a:headEnd type="none" w="med" len="med"/>
                      <a:tailEnd type="none" w="med" len="med"/>
                    </a:lnB>
                    <a:solidFill>
                      <a:srgbClr val="D8D8D8"/>
                    </a:solidFill>
                  </a:tcPr>
                </a:tc>
                <a:extLst>
                  <a:ext uri="{0D108BD9-81ED-4DB2-BD59-A6C34878D82A}">
                    <a16:rowId xmlns:a16="http://schemas.microsoft.com/office/drawing/2014/main" val="3720435886"/>
                  </a:ext>
                </a:extLst>
              </a:tr>
            </a:tbl>
          </a:graphicData>
        </a:graphic>
      </p:graphicFrame>
    </p:spTree>
    <p:extLst>
      <p:ext uri="{BB962C8B-B14F-4D97-AF65-F5344CB8AC3E}">
        <p14:creationId xmlns:p14="http://schemas.microsoft.com/office/powerpoint/2010/main" val="255864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buClr>
                <a:srgbClr val="000099"/>
              </a:buClr>
              <a:buSzPct val="75000"/>
            </a:pPr>
            <a:r>
              <a:rPr lang="en-US" altLang="en-US" sz="4000" b="1" dirty="0">
                <a:solidFill>
                  <a:schemeClr val="tx2"/>
                </a:solidFill>
                <a:latin typeface="Arial" charset="0"/>
              </a:rPr>
              <a:t>R/ECAPs</a:t>
            </a:r>
          </a:p>
          <a:p>
            <a:pPr lvl="0" algn="ctr" fontAlgn="base">
              <a:spcBef>
                <a:spcPct val="0"/>
              </a:spcBef>
              <a:spcAft>
                <a:spcPct val="0"/>
              </a:spcAft>
              <a:buClr>
                <a:srgbClr val="000099"/>
              </a:buClr>
              <a:buSzPct val="75000"/>
            </a:pPr>
            <a:endParaRPr lang="en-US" altLang="en-US" sz="4000" b="1" dirty="0">
              <a:solidFill>
                <a:schemeClr val="tx2"/>
              </a:solidFill>
              <a:latin typeface="Arial" charset="0"/>
            </a:endParaRPr>
          </a:p>
          <a:p>
            <a:pPr lvl="0" algn="ctr" fontAlgn="base">
              <a:spcBef>
                <a:spcPct val="0"/>
              </a:spcBef>
              <a:spcAft>
                <a:spcPct val="0"/>
              </a:spcAft>
              <a:buClr>
                <a:srgbClr val="000099"/>
              </a:buClr>
              <a:buSzPct val="75000"/>
            </a:pPr>
            <a:endParaRPr lang="en-US" altLang="en-US" sz="4000" b="1" dirty="0">
              <a:solidFill>
                <a:schemeClr val="tx2"/>
              </a:solidFill>
              <a:latin typeface="Arial" charset="0"/>
            </a:endParaRPr>
          </a:p>
          <a:p>
            <a:pPr lvl="0" algn="ctr" fontAlgn="base">
              <a:spcBef>
                <a:spcPct val="0"/>
              </a:spcBef>
              <a:spcAft>
                <a:spcPct val="0"/>
              </a:spcAft>
              <a:buClr>
                <a:srgbClr val="000099"/>
              </a:buClr>
              <a:buSzPct val="75000"/>
            </a:pPr>
            <a:endParaRPr lang="en-US" altLang="en-US" sz="4000" b="1" dirty="0">
              <a:solidFill>
                <a:schemeClr val="tx2"/>
              </a:solidFill>
              <a:latin typeface="Arial" charset="0"/>
            </a:endParaRPr>
          </a:p>
          <a:p>
            <a:pPr lvl="0" algn="ctr" fontAlgn="base">
              <a:spcBef>
                <a:spcPct val="0"/>
              </a:spcBef>
              <a:spcAft>
                <a:spcPct val="0"/>
              </a:spcAft>
              <a:buClr>
                <a:srgbClr val="000099"/>
              </a:buClr>
              <a:buSzPct val="75000"/>
            </a:pPr>
            <a:endParaRPr lang="en-US" altLang="en-US" sz="4000" b="1" dirty="0">
              <a:solidFill>
                <a:schemeClr val="tx2"/>
              </a:solidFill>
              <a:latin typeface="Arial" charset="0"/>
            </a:endParaRPr>
          </a:p>
          <a:p>
            <a:pPr lvl="0" algn="ctr" fontAlgn="base">
              <a:spcBef>
                <a:spcPct val="0"/>
              </a:spcBef>
              <a:spcAft>
                <a:spcPct val="0"/>
              </a:spcAft>
              <a:buClr>
                <a:srgbClr val="000099"/>
              </a:buClr>
              <a:buSzPct val="75000"/>
            </a:pPr>
            <a:endParaRPr lang="en-US" altLang="en-US" sz="4000" b="1" dirty="0">
              <a:solidFill>
                <a:schemeClr val="tx2"/>
              </a:solidFill>
              <a:latin typeface="Arial" charset="0"/>
            </a:endParaRPr>
          </a:p>
          <a:p>
            <a:pPr lvl="0" algn="ctr" fontAlgn="base">
              <a:spcBef>
                <a:spcPct val="0"/>
              </a:spcBef>
              <a:spcAft>
                <a:spcPct val="0"/>
              </a:spcAft>
              <a:buClr>
                <a:srgbClr val="000099"/>
              </a:buClr>
              <a:buSzPct val="75000"/>
            </a:pPr>
            <a:endParaRPr lang="en-US" altLang="en-US" sz="4000" b="1" dirty="0">
              <a:solidFill>
                <a:schemeClr val="tx2"/>
              </a:solidFill>
              <a:latin typeface="Arial" charset="0"/>
            </a:endParaRPr>
          </a:p>
          <a:p>
            <a:pPr lvl="0" algn="ctr" fontAlgn="base">
              <a:spcBef>
                <a:spcPct val="0"/>
              </a:spcBef>
              <a:spcAft>
                <a:spcPct val="0"/>
              </a:spcAft>
              <a:buClr>
                <a:srgbClr val="000099"/>
              </a:buClr>
              <a:buSzPct val="75000"/>
            </a:pPr>
            <a:endParaRPr lang="en-US" altLang="en-US" sz="4000" b="1" dirty="0">
              <a:solidFill>
                <a:schemeClr val="tx2"/>
              </a:solidFill>
              <a:latin typeface="Arial" charset="0"/>
            </a:endParaRPr>
          </a:p>
          <a:p>
            <a:pPr lvl="0" algn="ctr" fontAlgn="base">
              <a:spcBef>
                <a:spcPct val="0"/>
              </a:spcBef>
              <a:spcAft>
                <a:spcPct val="0"/>
              </a:spcAft>
              <a:buClr>
                <a:srgbClr val="000099"/>
              </a:buClr>
              <a:buSzPct val="75000"/>
            </a:pPr>
            <a:endParaRPr lang="en-US" altLang="en-US" sz="4000" b="1" dirty="0">
              <a:solidFill>
                <a:schemeClr val="tx2"/>
              </a:solidFill>
              <a:latin typeface="Arial" charset="0"/>
            </a:endParaRPr>
          </a:p>
          <a:p>
            <a:pPr lvl="0" algn="ctr" fontAlgn="base">
              <a:spcBef>
                <a:spcPct val="0"/>
              </a:spcBef>
              <a:spcAft>
                <a:spcPct val="0"/>
              </a:spcAft>
              <a:buClr>
                <a:srgbClr val="000099"/>
              </a:buClr>
              <a:buSzPct val="75000"/>
            </a:pPr>
            <a:endParaRPr lang="en-US" altLang="en-US" sz="4000" b="1" dirty="0">
              <a:solidFill>
                <a:schemeClr val="tx2"/>
              </a:solidFill>
              <a:latin typeface="Arial" charset="0"/>
            </a:endParaRPr>
          </a:p>
          <a:p>
            <a:pPr lvl="0" algn="ctr" fontAlgn="base">
              <a:spcBef>
                <a:spcPct val="0"/>
              </a:spcBef>
              <a:spcAft>
                <a:spcPct val="0"/>
              </a:spcAft>
              <a:buClr>
                <a:srgbClr val="000099"/>
              </a:buClr>
              <a:buSzPct val="75000"/>
            </a:pPr>
            <a:endParaRPr lang="en-US" altLang="en-US" sz="4000" b="1" dirty="0">
              <a:solidFill>
                <a:schemeClr val="tx2"/>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026" name="Picture 2" descr="C:\Users\mbrace\Downloads\RECAP_2018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36" y="824210"/>
            <a:ext cx="7314609" cy="565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4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buClr>
                <a:srgbClr val="000099"/>
              </a:buClr>
              <a:buSzPct val="75000"/>
            </a:pPr>
            <a:r>
              <a:rPr lang="en-US" altLang="en-US" sz="4000" b="1" dirty="0">
                <a:solidFill>
                  <a:schemeClr val="tx2"/>
                </a:solidFill>
                <a:latin typeface="Arial" charset="0"/>
              </a:rPr>
              <a:t>Disparities in Access to Opportunity</a:t>
            </a:r>
          </a:p>
          <a:p>
            <a:pPr lvl="0" algn="ctr" fontAlgn="base">
              <a:spcBef>
                <a:spcPct val="0"/>
              </a:spcBef>
              <a:spcAft>
                <a:spcPct val="0"/>
              </a:spcAft>
              <a:buClr>
                <a:srgbClr val="000099"/>
              </a:buClr>
              <a:buSzPct val="75000"/>
            </a:pPr>
            <a:r>
              <a:rPr lang="en-US" altLang="en-US" sz="2400" b="1" dirty="0">
                <a:solidFill>
                  <a:schemeClr val="accent1"/>
                </a:solidFill>
                <a:latin typeface="Arial" charset="0"/>
              </a:rPr>
              <a:t>Access to Opportunity Indexes</a:t>
            </a:r>
          </a:p>
          <a:p>
            <a:pPr lvl="0" algn="ctr" fontAlgn="base">
              <a:spcBef>
                <a:spcPct val="0"/>
              </a:spcBef>
              <a:spcAft>
                <a:spcPct val="0"/>
              </a:spcAft>
              <a:buClr>
                <a:srgbClr val="000099"/>
              </a:buClr>
              <a:buSzPct val="75000"/>
            </a:pPr>
            <a:endParaRPr lang="en-US" altLang="en-US" sz="2400" b="1" dirty="0">
              <a:solidFill>
                <a:srgbClr val="000099"/>
              </a:solidFill>
              <a:latin typeface="Arial" charset="0"/>
            </a:endParaRPr>
          </a:p>
          <a:p>
            <a:pPr marL="342900" lvl="0" indent="-342900" algn="just" fontAlgn="base">
              <a:spcBef>
                <a:spcPct val="0"/>
              </a:spcBef>
              <a:spcAft>
                <a:spcPct val="0"/>
              </a:spcAft>
              <a:buClr>
                <a:srgbClr val="000099"/>
              </a:buClr>
              <a:buSzPct val="75000"/>
              <a:buFont typeface="Arial" panose="020B0604020202020204" pitchFamily="34" charset="0"/>
              <a:buChar char="•"/>
            </a:pPr>
            <a:r>
              <a:rPr lang="en-US" altLang="en-US" sz="2400" b="1" u="sng" dirty="0">
                <a:solidFill>
                  <a:schemeClr val="bg1"/>
                </a:solidFill>
                <a:latin typeface="Arial" charset="0"/>
              </a:rPr>
              <a:t>Low Poverty</a:t>
            </a:r>
            <a:r>
              <a:rPr lang="en-US" altLang="en-US" sz="2400" b="1" dirty="0">
                <a:solidFill>
                  <a:schemeClr val="bg1"/>
                </a:solidFill>
                <a:latin typeface="Arial" charset="0"/>
              </a:rPr>
              <a:t> – a measure of the degree of poverty in a neighborhood</a:t>
            </a:r>
          </a:p>
          <a:p>
            <a:pPr marL="342900" lvl="0" indent="-342900" algn="just" fontAlgn="base">
              <a:spcBef>
                <a:spcPct val="0"/>
              </a:spcBef>
              <a:spcAft>
                <a:spcPct val="0"/>
              </a:spcAft>
              <a:buClr>
                <a:srgbClr val="000099"/>
              </a:buClr>
              <a:buSzPct val="75000"/>
              <a:buFont typeface="Arial" panose="020B0604020202020204" pitchFamily="34" charset="0"/>
              <a:buChar char="•"/>
            </a:pPr>
            <a:endParaRPr lang="en-US" altLang="en-US" sz="2400" b="1" u="sng" dirty="0">
              <a:solidFill>
                <a:schemeClr val="bg1"/>
              </a:solidFill>
              <a:latin typeface="Arial" charset="0"/>
            </a:endParaRPr>
          </a:p>
          <a:p>
            <a:pPr marL="342900" lvl="0" indent="-342900" algn="just" fontAlgn="base">
              <a:spcBef>
                <a:spcPct val="0"/>
              </a:spcBef>
              <a:spcAft>
                <a:spcPct val="0"/>
              </a:spcAft>
              <a:buClr>
                <a:srgbClr val="000099"/>
              </a:buClr>
              <a:buSzPct val="75000"/>
              <a:buFont typeface="Arial" panose="020B0604020202020204" pitchFamily="34" charset="0"/>
              <a:buChar char="•"/>
            </a:pPr>
            <a:r>
              <a:rPr lang="en-US" altLang="en-US" sz="2400" b="1" u="sng" dirty="0">
                <a:solidFill>
                  <a:schemeClr val="bg1"/>
                </a:solidFill>
                <a:latin typeface="Arial" charset="0"/>
              </a:rPr>
              <a:t>School Proficiency</a:t>
            </a:r>
            <a:r>
              <a:rPr lang="en-US" altLang="en-US" sz="2400" b="1" dirty="0">
                <a:solidFill>
                  <a:schemeClr val="bg1"/>
                </a:solidFill>
                <a:latin typeface="Arial" charset="0"/>
              </a:rPr>
              <a:t> - </a:t>
            </a:r>
            <a:r>
              <a:rPr lang="en-US" sz="2400" b="1" dirty="0">
                <a:solidFill>
                  <a:schemeClr val="bg1"/>
                </a:solidFill>
                <a:latin typeface="Arial" panose="020B0604020202020204" pitchFamily="34" charset="0"/>
                <a:cs typeface="Arial" panose="020B0604020202020204" pitchFamily="34" charset="0"/>
              </a:rPr>
              <a:t>school-level data on the performance of 4</a:t>
            </a:r>
            <a:r>
              <a:rPr lang="en-US" sz="2400" b="1" baseline="30000" dirty="0">
                <a:solidFill>
                  <a:schemeClr val="bg1"/>
                </a:solidFill>
                <a:latin typeface="Arial" panose="020B0604020202020204" pitchFamily="34" charset="0"/>
                <a:cs typeface="Arial" panose="020B0604020202020204" pitchFamily="34" charset="0"/>
              </a:rPr>
              <a:t>th </a:t>
            </a:r>
            <a:r>
              <a:rPr lang="en-US" sz="2400" b="1" dirty="0">
                <a:solidFill>
                  <a:schemeClr val="bg1"/>
                </a:solidFill>
                <a:latin typeface="Arial" panose="020B0604020202020204" pitchFamily="34" charset="0"/>
                <a:cs typeface="Arial" panose="020B0604020202020204" pitchFamily="34" charset="0"/>
              </a:rPr>
              <a:t>grade students on state exams to describe which neighborhoods have high-performing elementary schools </a:t>
            </a:r>
          </a:p>
          <a:p>
            <a:pPr marL="342900" lvl="0" indent="-342900" algn="just" fontAlgn="base">
              <a:spcBef>
                <a:spcPct val="0"/>
              </a:spcBef>
              <a:spcAft>
                <a:spcPct val="0"/>
              </a:spcAft>
              <a:buClr>
                <a:srgbClr val="000099"/>
              </a:buClr>
              <a:buSzPct val="75000"/>
              <a:buFont typeface="Arial" panose="020B0604020202020204" pitchFamily="34" charset="0"/>
              <a:buChar char="•"/>
            </a:pPr>
            <a:endParaRPr lang="en-US" sz="2400" b="1" dirty="0">
              <a:solidFill>
                <a:schemeClr val="bg1"/>
              </a:solidFill>
              <a:latin typeface="Arial" panose="020B0604020202020204" pitchFamily="34" charset="0"/>
              <a:cs typeface="Arial" panose="020B0604020202020204" pitchFamily="34" charset="0"/>
            </a:endParaRPr>
          </a:p>
          <a:p>
            <a:pPr marL="342900" lvl="0" indent="-342900" algn="just" fontAlgn="base">
              <a:spcBef>
                <a:spcPct val="0"/>
              </a:spcBef>
              <a:spcAft>
                <a:spcPct val="0"/>
              </a:spcAft>
              <a:buClr>
                <a:srgbClr val="000099"/>
              </a:buClr>
              <a:buSzPct val="75000"/>
              <a:buFont typeface="Arial" panose="020B0604020202020204" pitchFamily="34" charset="0"/>
              <a:buChar char="•"/>
            </a:pPr>
            <a:r>
              <a:rPr lang="en-US" altLang="en-US" sz="2400" b="1" u="sng" dirty="0">
                <a:solidFill>
                  <a:schemeClr val="bg1"/>
                </a:solidFill>
                <a:latin typeface="Arial" panose="020B0604020202020204" pitchFamily="34" charset="0"/>
                <a:cs typeface="Arial" panose="020B0604020202020204" pitchFamily="34" charset="0"/>
              </a:rPr>
              <a:t>Jobs Proximity</a:t>
            </a:r>
            <a:r>
              <a:rPr lang="en-US" altLang="en-US" sz="2400" b="1" dirty="0">
                <a:solidFill>
                  <a:schemeClr val="bg1"/>
                </a:solidFill>
                <a:latin typeface="Arial" panose="020B0604020202020204" pitchFamily="34" charset="0"/>
                <a:cs typeface="Arial" panose="020B0604020202020204" pitchFamily="34" charset="0"/>
              </a:rPr>
              <a:t> - </a:t>
            </a:r>
            <a:r>
              <a:rPr lang="en-US" sz="2400" b="1" dirty="0">
                <a:solidFill>
                  <a:schemeClr val="bg1"/>
                </a:solidFill>
                <a:latin typeface="Arial" panose="020B0604020202020204" pitchFamily="34" charset="0"/>
                <a:cs typeface="Arial" panose="020B0604020202020204" pitchFamily="34" charset="0"/>
              </a:rPr>
              <a:t>quantifies the accessibility of a given residential neighborhood as a function of its distance to all job locations</a:t>
            </a: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3092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buClr>
                <a:srgbClr val="000099"/>
              </a:buClr>
              <a:buSzPct val="75000"/>
            </a:pPr>
            <a:r>
              <a:rPr lang="en-US" altLang="en-US" sz="4000" b="1" dirty="0">
                <a:solidFill>
                  <a:schemeClr val="tx2"/>
                </a:solidFill>
                <a:latin typeface="Arial" charset="0"/>
              </a:rPr>
              <a:t>Disparities in Access to Opportunity</a:t>
            </a:r>
          </a:p>
          <a:p>
            <a:pPr lvl="0" algn="ctr" fontAlgn="base">
              <a:spcBef>
                <a:spcPct val="0"/>
              </a:spcBef>
              <a:spcAft>
                <a:spcPct val="0"/>
              </a:spcAft>
              <a:buClr>
                <a:srgbClr val="000099"/>
              </a:buClr>
              <a:buSzPct val="75000"/>
            </a:pPr>
            <a:r>
              <a:rPr lang="en-US" altLang="en-US" sz="2400" b="1" dirty="0">
                <a:solidFill>
                  <a:schemeClr val="accent1"/>
                </a:solidFill>
                <a:latin typeface="Arial" charset="0"/>
              </a:rPr>
              <a:t>Access to Opportunity Indexes</a:t>
            </a:r>
          </a:p>
          <a:p>
            <a:pPr marL="342900" lvl="0" indent="-342900" algn="ctr" fontAlgn="base">
              <a:spcBef>
                <a:spcPct val="0"/>
              </a:spcBef>
              <a:spcAft>
                <a:spcPct val="0"/>
              </a:spcAft>
              <a:buClr>
                <a:srgbClr val="000099"/>
              </a:buClr>
              <a:buSzPct val="75000"/>
              <a:buFont typeface="Arial" panose="020B0604020202020204" pitchFamily="34" charset="0"/>
              <a:buChar char="•"/>
            </a:pPr>
            <a:endParaRPr lang="en-US" altLang="en-US" sz="2400" b="1" dirty="0">
              <a:solidFill>
                <a:srgbClr val="000099"/>
              </a:solidFill>
              <a:latin typeface="Arial" charset="0"/>
            </a:endParaRPr>
          </a:p>
          <a:p>
            <a:pPr marL="342900" lvl="0" indent="-342900" algn="just" fontAlgn="base">
              <a:spcBef>
                <a:spcPct val="0"/>
              </a:spcBef>
              <a:spcAft>
                <a:spcPct val="0"/>
              </a:spcAft>
              <a:buClr>
                <a:srgbClr val="000099"/>
              </a:buClr>
              <a:buSzPct val="75000"/>
              <a:buFont typeface="Arial" panose="020B0604020202020204" pitchFamily="34" charset="0"/>
              <a:buChar char="•"/>
            </a:pPr>
            <a:r>
              <a:rPr lang="en-US" sz="2400" b="1" u="sng" dirty="0">
                <a:solidFill>
                  <a:schemeClr val="bg1"/>
                </a:solidFill>
                <a:latin typeface="Arial" panose="020B0604020202020204" pitchFamily="34" charset="0"/>
                <a:cs typeface="Arial" panose="020B0604020202020204" pitchFamily="34" charset="0"/>
              </a:rPr>
              <a:t>Labor Market Engagement</a:t>
            </a:r>
            <a:r>
              <a:rPr lang="en-US" sz="2400" b="1" dirty="0">
                <a:solidFill>
                  <a:schemeClr val="bg1"/>
                </a:solidFill>
                <a:latin typeface="Arial" panose="020B0604020202020204" pitchFamily="34" charset="0"/>
                <a:cs typeface="Arial" panose="020B0604020202020204" pitchFamily="34" charset="0"/>
              </a:rPr>
              <a:t> - provides a summary description of the relative intensity of labor market engagement and human capital in a neighborhood </a:t>
            </a:r>
            <a:endParaRPr lang="en-US" altLang="en-US" sz="2400" b="1" dirty="0">
              <a:solidFill>
                <a:schemeClr val="bg1"/>
              </a:solidFill>
              <a:latin typeface="Arial" panose="020B0604020202020204" pitchFamily="34" charset="0"/>
              <a:cs typeface="Arial" panose="020B0604020202020204" pitchFamily="34" charset="0"/>
            </a:endParaRPr>
          </a:p>
          <a:p>
            <a:pPr marL="342900" lvl="0" indent="-342900" algn="just" fontAlgn="base">
              <a:spcBef>
                <a:spcPct val="0"/>
              </a:spcBef>
              <a:spcAft>
                <a:spcPct val="0"/>
              </a:spcAft>
              <a:buClr>
                <a:srgbClr val="000099"/>
              </a:buClr>
              <a:buSzPct val="75000"/>
              <a:buFont typeface="Arial" panose="020B0604020202020204" pitchFamily="34" charset="0"/>
              <a:buChar char="•"/>
            </a:pPr>
            <a:r>
              <a:rPr lang="en-US" altLang="en-US" sz="2400" b="1" u="sng" dirty="0">
                <a:solidFill>
                  <a:schemeClr val="bg1"/>
                </a:solidFill>
                <a:latin typeface="Arial" charset="0"/>
              </a:rPr>
              <a:t>Low Transportation Cost</a:t>
            </a:r>
            <a:r>
              <a:rPr lang="en-US" altLang="en-US" sz="2400" b="1" dirty="0">
                <a:solidFill>
                  <a:schemeClr val="bg1"/>
                </a:solidFill>
                <a:latin typeface="Arial" charset="0"/>
              </a:rPr>
              <a:t> – </a:t>
            </a:r>
            <a:r>
              <a:rPr lang="en-US" sz="2400" b="1" dirty="0">
                <a:solidFill>
                  <a:schemeClr val="bg1"/>
                </a:solidFill>
                <a:latin typeface="Arial" panose="020B0604020202020204" pitchFamily="34" charset="0"/>
                <a:cs typeface="Arial" panose="020B0604020202020204" pitchFamily="34" charset="0"/>
              </a:rPr>
              <a:t>estimates of transportation costs for a family that meets the following description: a 3-person single-parent family with income at 50% of the median income for renters for the region </a:t>
            </a:r>
          </a:p>
          <a:p>
            <a:pPr marL="342900" lvl="0" indent="-342900" algn="just" fontAlgn="base">
              <a:spcBef>
                <a:spcPct val="0"/>
              </a:spcBef>
              <a:spcAft>
                <a:spcPct val="0"/>
              </a:spcAft>
              <a:buClr>
                <a:srgbClr val="000099"/>
              </a:buClr>
              <a:buSzPct val="75000"/>
              <a:buFont typeface="Arial" panose="020B0604020202020204" pitchFamily="34" charset="0"/>
              <a:buChar char="•"/>
            </a:pPr>
            <a:r>
              <a:rPr lang="en-US" altLang="en-US" sz="2400" b="1" u="sng" dirty="0">
                <a:solidFill>
                  <a:schemeClr val="bg1"/>
                </a:solidFill>
                <a:latin typeface="Arial" panose="020B0604020202020204" pitchFamily="34" charset="0"/>
                <a:cs typeface="Arial" panose="020B0604020202020204" pitchFamily="34" charset="0"/>
              </a:rPr>
              <a:t>Transit Trips</a:t>
            </a:r>
            <a:r>
              <a:rPr lang="en-US" altLang="en-US"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 trips taken by a family that meets the following description: a 3-person single-parent family with income at 50% of the median income for renters</a:t>
            </a:r>
          </a:p>
          <a:p>
            <a:pPr marL="342900" lvl="0" indent="-342900" algn="just" fontAlgn="base">
              <a:spcBef>
                <a:spcPct val="0"/>
              </a:spcBef>
              <a:spcAft>
                <a:spcPct val="0"/>
              </a:spcAft>
              <a:buClr>
                <a:srgbClr val="000099"/>
              </a:buClr>
              <a:buSzPct val="75000"/>
              <a:buFont typeface="Arial" panose="020B0604020202020204" pitchFamily="34" charset="0"/>
              <a:buChar char="•"/>
            </a:pPr>
            <a:r>
              <a:rPr lang="en-US" altLang="en-US" sz="2400" b="1" u="sng" dirty="0">
                <a:solidFill>
                  <a:schemeClr val="bg1"/>
                </a:solidFill>
                <a:latin typeface="Arial" panose="020B0604020202020204" pitchFamily="34" charset="0"/>
                <a:cs typeface="Arial" panose="020B0604020202020204" pitchFamily="34" charset="0"/>
              </a:rPr>
              <a:t>Environmental Health</a:t>
            </a:r>
            <a:r>
              <a:rPr lang="en-US" altLang="en-US" sz="2400" b="1" dirty="0">
                <a:solidFill>
                  <a:schemeClr val="bg1"/>
                </a:solidFill>
                <a:latin typeface="Arial" panose="020B0604020202020204" pitchFamily="34" charset="0"/>
                <a:cs typeface="Arial" panose="020B0604020202020204" pitchFamily="34" charset="0"/>
              </a:rPr>
              <a:t> - </a:t>
            </a:r>
            <a:r>
              <a:rPr lang="en-US" sz="2400" b="1" dirty="0">
                <a:solidFill>
                  <a:schemeClr val="bg1"/>
                </a:solidFill>
                <a:latin typeface="Arial" panose="020B0604020202020204" pitchFamily="34" charset="0"/>
                <a:cs typeface="Arial" panose="020B0604020202020204" pitchFamily="34" charset="0"/>
              </a:rPr>
              <a:t>summarizes potential exposure to harmful toxins at a neighborhood level </a:t>
            </a:r>
            <a:endParaRPr lang="en-US" altLang="en-US" sz="2400" b="1" dirty="0">
              <a:solidFill>
                <a:schemeClr val="bg1"/>
              </a:solidFill>
              <a:latin typeface="Arial" panose="020B0604020202020204" pitchFamily="34" charset="0"/>
              <a:cs typeface="Arial" panose="020B0604020202020204" pitchFamily="34"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06071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buClr>
                <a:srgbClr val="000099"/>
              </a:buClr>
              <a:buSzPct val="75000"/>
            </a:pPr>
            <a:r>
              <a:rPr lang="en-US" altLang="en-US" sz="4000" b="1" dirty="0">
                <a:solidFill>
                  <a:schemeClr val="tx2"/>
                </a:solidFill>
                <a:latin typeface="Arial" charset="0"/>
              </a:rPr>
              <a:t>Disparities in Access to Opportunity</a:t>
            </a:r>
          </a:p>
          <a:p>
            <a:pPr lvl="0" algn="ctr" fontAlgn="base">
              <a:spcBef>
                <a:spcPct val="0"/>
              </a:spcBef>
              <a:spcAft>
                <a:spcPct val="0"/>
              </a:spcAft>
              <a:buClr>
                <a:srgbClr val="000099"/>
              </a:buClr>
              <a:buSzPct val="75000"/>
            </a:pPr>
            <a:r>
              <a:rPr lang="en-US" altLang="en-US" sz="2400" b="1" dirty="0">
                <a:solidFill>
                  <a:schemeClr val="accent1"/>
                </a:solidFill>
                <a:latin typeface="Arial" charset="0"/>
              </a:rPr>
              <a:t>Access to Opportunity Indexes</a:t>
            </a:r>
          </a:p>
          <a:p>
            <a:pPr lvl="0" algn="ctr" fontAlgn="base">
              <a:spcBef>
                <a:spcPct val="0"/>
              </a:spcBef>
              <a:spcAft>
                <a:spcPct val="0"/>
              </a:spcAft>
              <a:buClr>
                <a:srgbClr val="000099"/>
              </a:buClr>
              <a:buSzPct val="75000"/>
            </a:pPr>
            <a:endParaRPr lang="en-US" altLang="en-US" sz="2400" b="1" dirty="0">
              <a:solidFill>
                <a:srgbClr val="000099"/>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2050" name="Picture 2">
            <a:extLst>
              <a:ext uri="{FF2B5EF4-FFF2-40B4-BE49-F238E27FC236}">
                <a16:creationId xmlns:a16="http://schemas.microsoft.com/office/drawing/2014/main" id="{890657BD-D7F0-4B71-9A65-6208E3A8B7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21" y="2512198"/>
            <a:ext cx="7987040" cy="404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711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23024" y="356839"/>
            <a:ext cx="8508381" cy="6155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buClr>
                <a:srgbClr val="000099"/>
              </a:buClr>
              <a:buSzPct val="75000"/>
            </a:pPr>
            <a:r>
              <a:rPr lang="en-US" altLang="en-US" sz="4000" b="1" dirty="0">
                <a:solidFill>
                  <a:schemeClr val="tx2"/>
                </a:solidFill>
                <a:latin typeface="Arial" charset="0"/>
              </a:rPr>
              <a:t>Disparities in Access to Opportunity</a:t>
            </a: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p:txBody>
      </p:sp>
      <p:graphicFrame>
        <p:nvGraphicFramePr>
          <p:cNvPr id="2" name="Table 1">
            <a:extLst>
              <a:ext uri="{FF2B5EF4-FFF2-40B4-BE49-F238E27FC236}">
                <a16:creationId xmlns:a16="http://schemas.microsoft.com/office/drawing/2014/main" id="{9844ED6C-611B-4632-A956-1A7ED520EB09}"/>
              </a:ext>
            </a:extLst>
          </p:cNvPr>
          <p:cNvGraphicFramePr>
            <a:graphicFrameLocks noGrp="1"/>
          </p:cNvGraphicFramePr>
          <p:nvPr>
            <p:extLst>
              <p:ext uri="{D42A27DB-BD31-4B8C-83A1-F6EECF244321}">
                <p14:modId xmlns:p14="http://schemas.microsoft.com/office/powerpoint/2010/main" val="3886132894"/>
              </p:ext>
            </p:extLst>
          </p:nvPr>
        </p:nvGraphicFramePr>
        <p:xfrm>
          <a:off x="500743" y="1861457"/>
          <a:ext cx="9459686" cy="2964712"/>
        </p:xfrm>
        <a:graphic>
          <a:graphicData uri="http://schemas.openxmlformats.org/drawingml/2006/table">
            <a:tbl>
              <a:tblPr firstRow="1" firstCol="1" bandRow="1"/>
              <a:tblGrid>
                <a:gridCol w="1617326">
                  <a:extLst>
                    <a:ext uri="{9D8B030D-6E8A-4147-A177-3AD203B41FA5}">
                      <a16:colId xmlns:a16="http://schemas.microsoft.com/office/drawing/2014/main" val="3443201342"/>
                    </a:ext>
                  </a:extLst>
                </a:gridCol>
                <a:gridCol w="631831">
                  <a:extLst>
                    <a:ext uri="{9D8B030D-6E8A-4147-A177-3AD203B41FA5}">
                      <a16:colId xmlns:a16="http://schemas.microsoft.com/office/drawing/2014/main" val="1558053658"/>
                    </a:ext>
                  </a:extLst>
                </a:gridCol>
                <a:gridCol w="632594">
                  <a:extLst>
                    <a:ext uri="{9D8B030D-6E8A-4147-A177-3AD203B41FA5}">
                      <a16:colId xmlns:a16="http://schemas.microsoft.com/office/drawing/2014/main" val="2311795892"/>
                    </a:ext>
                  </a:extLst>
                </a:gridCol>
                <a:gridCol w="631831">
                  <a:extLst>
                    <a:ext uri="{9D8B030D-6E8A-4147-A177-3AD203B41FA5}">
                      <a16:colId xmlns:a16="http://schemas.microsoft.com/office/drawing/2014/main" val="798846210"/>
                    </a:ext>
                  </a:extLst>
                </a:gridCol>
                <a:gridCol w="632594">
                  <a:extLst>
                    <a:ext uri="{9D8B030D-6E8A-4147-A177-3AD203B41FA5}">
                      <a16:colId xmlns:a16="http://schemas.microsoft.com/office/drawing/2014/main" val="1830146404"/>
                    </a:ext>
                  </a:extLst>
                </a:gridCol>
                <a:gridCol w="631831">
                  <a:extLst>
                    <a:ext uri="{9D8B030D-6E8A-4147-A177-3AD203B41FA5}">
                      <a16:colId xmlns:a16="http://schemas.microsoft.com/office/drawing/2014/main" val="2509282185"/>
                    </a:ext>
                  </a:extLst>
                </a:gridCol>
                <a:gridCol w="632594">
                  <a:extLst>
                    <a:ext uri="{9D8B030D-6E8A-4147-A177-3AD203B41FA5}">
                      <a16:colId xmlns:a16="http://schemas.microsoft.com/office/drawing/2014/main" val="1367981465"/>
                    </a:ext>
                  </a:extLst>
                </a:gridCol>
                <a:gridCol w="632594">
                  <a:extLst>
                    <a:ext uri="{9D8B030D-6E8A-4147-A177-3AD203B41FA5}">
                      <a16:colId xmlns:a16="http://schemas.microsoft.com/office/drawing/2014/main" val="3583384491"/>
                    </a:ext>
                  </a:extLst>
                </a:gridCol>
                <a:gridCol w="631831">
                  <a:extLst>
                    <a:ext uri="{9D8B030D-6E8A-4147-A177-3AD203B41FA5}">
                      <a16:colId xmlns:a16="http://schemas.microsoft.com/office/drawing/2014/main" val="582395692"/>
                    </a:ext>
                  </a:extLst>
                </a:gridCol>
                <a:gridCol w="632594">
                  <a:extLst>
                    <a:ext uri="{9D8B030D-6E8A-4147-A177-3AD203B41FA5}">
                      <a16:colId xmlns:a16="http://schemas.microsoft.com/office/drawing/2014/main" val="3232556459"/>
                    </a:ext>
                  </a:extLst>
                </a:gridCol>
                <a:gridCol w="631831">
                  <a:extLst>
                    <a:ext uri="{9D8B030D-6E8A-4147-A177-3AD203B41FA5}">
                      <a16:colId xmlns:a16="http://schemas.microsoft.com/office/drawing/2014/main" val="2244159917"/>
                    </a:ext>
                  </a:extLst>
                </a:gridCol>
                <a:gridCol w="632594">
                  <a:extLst>
                    <a:ext uri="{9D8B030D-6E8A-4147-A177-3AD203B41FA5}">
                      <a16:colId xmlns:a16="http://schemas.microsoft.com/office/drawing/2014/main" val="3042732885"/>
                    </a:ext>
                  </a:extLst>
                </a:gridCol>
                <a:gridCol w="887641">
                  <a:extLst>
                    <a:ext uri="{9D8B030D-6E8A-4147-A177-3AD203B41FA5}">
                      <a16:colId xmlns:a16="http://schemas.microsoft.com/office/drawing/2014/main" val="2752486185"/>
                    </a:ext>
                  </a:extLst>
                </a:gridCol>
              </a:tblGrid>
              <a:tr h="664029">
                <a:tc gridSpan="13">
                  <a:txBody>
                    <a:bodyPr/>
                    <a:lstStyle/>
                    <a:p>
                      <a:pPr marL="0" marR="0" algn="ctr">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Mortgage Denial Rates by Race/Ethnicity of Applicant</a:t>
                      </a: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State of North Dakota</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2004–2017 HMDA Data</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6508908"/>
                  </a:ext>
                </a:extLst>
              </a:tr>
              <a:tr h="209153">
                <a:tc>
                  <a:txBody>
                    <a:bodyPr/>
                    <a:lstStyle/>
                    <a:p>
                      <a:pPr marL="114300" marR="0" indent="-114300" algn="just">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Race/Ethnicity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Average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3777296209"/>
                  </a:ext>
                </a:extLst>
              </a:tr>
              <a:tr h="209153">
                <a:tc>
                  <a:txBody>
                    <a:bodyPr/>
                    <a:lstStyle/>
                    <a:p>
                      <a:pPr marL="114300" marR="0" indent="-114300" algn="just">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American Indian</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16.7%</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20.8%</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28.6%</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18.6%</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23.1%</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16.1%</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19.4%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486270562"/>
                  </a:ext>
                </a:extLst>
              </a:tr>
              <a:tr h="209153">
                <a:tc>
                  <a:txBody>
                    <a:bodyPr/>
                    <a:lstStyle/>
                    <a:p>
                      <a:pPr marL="114300" marR="0" indent="-114300" algn="just">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8.8%</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18.4%</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8.5%</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10.7%</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9.0%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821142408"/>
                  </a:ext>
                </a:extLst>
              </a:tr>
              <a:tr h="209153">
                <a:tc>
                  <a:txBody>
                    <a:bodyPr/>
                    <a:lstStyle/>
                    <a:p>
                      <a:pPr marL="114300" marR="0" indent="-114300" algn="just">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Black</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11.8%</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17.5%</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11.6%</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21.7%</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21.6%</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14.8%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588802261"/>
                  </a:ext>
                </a:extLst>
              </a:tr>
              <a:tr h="209153">
                <a:tc>
                  <a:txBody>
                    <a:bodyPr/>
                    <a:lstStyle/>
                    <a:p>
                      <a:pPr marL="114300" marR="0" indent="-114300" algn="just">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Pacific Islander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11.1%</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18.2%</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6.2%</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13.3%</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21.7%</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16.7%</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10.2%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39741566"/>
                  </a:ext>
                </a:extLst>
              </a:tr>
              <a:tr h="209153">
                <a:tc>
                  <a:txBody>
                    <a:bodyPr/>
                    <a:lstStyle/>
                    <a:p>
                      <a:pPr marL="114300" marR="0" indent="-114300" algn="just">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White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8.5%</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8.5%</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9.4%</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9.1%</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7.4%</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8.4%</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5.4%</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8.2%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295017882"/>
                  </a:ext>
                </a:extLst>
              </a:tr>
              <a:tr h="209153">
                <a:tc>
                  <a:txBody>
                    <a:bodyPr/>
                    <a:lstStyle/>
                    <a:p>
                      <a:pPr marL="114300" marR="0" indent="-114300" algn="just">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Available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11.7%</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13.1%</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20.4%</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17.8%</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21.2%</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16.6%</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18.8%</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10.9%</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16.2%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452828924"/>
                  </a:ext>
                </a:extLst>
              </a:tr>
              <a:tr h="209153">
                <a:tc>
                  <a:txBody>
                    <a:bodyPr/>
                    <a:lstStyle/>
                    <a:p>
                      <a:pPr marL="114300" marR="0" indent="-114300" algn="just">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Applicable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2678715072"/>
                  </a:ext>
                </a:extLst>
              </a:tr>
              <a:tr h="209153">
                <a:tc>
                  <a:txBody>
                    <a:bodyPr/>
                    <a:lstStyle/>
                    <a:p>
                      <a:pPr marL="114300" marR="0" indent="-114300" algn="just">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Average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extLst>
                  <a:ext uri="{0D108BD9-81ED-4DB2-BD59-A6C34878D82A}">
                    <a16:rowId xmlns:a16="http://schemas.microsoft.com/office/drawing/2014/main" val="3380493485"/>
                  </a:ext>
                </a:extLst>
              </a:tr>
              <a:tr h="209153">
                <a:tc>
                  <a:txBody>
                    <a:bodyPr/>
                    <a:lstStyle/>
                    <a:p>
                      <a:pPr marL="114300" marR="0" indent="-114300" algn="just">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Hispanic</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20.5%</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6.3%</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15.1%</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21.1%</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16.7%</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13.8%</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10.7%</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10.1%</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12.6%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a:noFill/>
                    </a:lnB>
                    <a:solidFill>
                      <a:srgbClr val="E7E6E6"/>
                    </a:solidFill>
                  </a:tcPr>
                </a:tc>
                <a:extLst>
                  <a:ext uri="{0D108BD9-81ED-4DB2-BD59-A6C34878D82A}">
                    <a16:rowId xmlns:a16="http://schemas.microsoft.com/office/drawing/2014/main" val="2965196978"/>
                  </a:ext>
                </a:extLst>
              </a:tr>
              <a:tr h="209153">
                <a:tc>
                  <a:txBody>
                    <a:bodyPr/>
                    <a:lstStyle/>
                    <a:p>
                      <a:pPr marL="114300" marR="0" indent="-114300" algn="just">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Non-Hispanic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8.5%</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8.6%</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9.3%</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10.1%</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9.1%</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7.6%</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8.6%</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8.1%</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5.4%</a:t>
                      </a:r>
                      <a:endParaRPr lang="en-US" sz="1200">
                        <a:effectLst/>
                        <a:latin typeface="CG Omega"/>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8.3%</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3889448055"/>
                  </a:ext>
                </a:extLst>
              </a:tr>
            </a:tbl>
          </a:graphicData>
        </a:graphic>
      </p:graphicFrame>
    </p:spTree>
    <p:extLst>
      <p:ext uri="{BB962C8B-B14F-4D97-AF65-F5344CB8AC3E}">
        <p14:creationId xmlns:p14="http://schemas.microsoft.com/office/powerpoint/2010/main" val="2122655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buClr>
                <a:srgbClr val="000099"/>
              </a:buClr>
              <a:buSzPct val="75000"/>
            </a:pPr>
            <a:r>
              <a:rPr lang="en-US" altLang="en-US" sz="4000" b="1" dirty="0">
                <a:solidFill>
                  <a:schemeClr val="tx2"/>
                </a:solidFill>
                <a:latin typeface="Arial" charset="0"/>
              </a:rPr>
              <a:t>Disproportionate Housing Needs</a:t>
            </a: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altLang="en-US" sz="2000" b="1" i="0" u="none" strike="noStrike" kern="1200" cap="none" spc="0" normalizeH="0" baseline="0" noProof="0" dirty="0">
              <a:ln>
                <a:noFill/>
              </a:ln>
              <a:solidFill>
                <a:srgbClr val="4472C4">
                  <a:lumMod val="60000"/>
                  <a:lumOff val="40000"/>
                </a:srgbClr>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30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0557098"/>
              </p:ext>
            </p:extLst>
          </p:nvPr>
        </p:nvGraphicFramePr>
        <p:xfrm>
          <a:off x="453780" y="1333253"/>
          <a:ext cx="7926546" cy="5027347"/>
        </p:xfrm>
        <a:graphic>
          <a:graphicData uri="http://schemas.openxmlformats.org/drawingml/2006/table">
            <a:tbl>
              <a:tblPr firstRow="1" firstCol="1" bandRow="1"/>
              <a:tblGrid>
                <a:gridCol w="1445802">
                  <a:extLst>
                    <a:ext uri="{9D8B030D-6E8A-4147-A177-3AD203B41FA5}">
                      <a16:colId xmlns:a16="http://schemas.microsoft.com/office/drawing/2014/main" val="20000"/>
                    </a:ext>
                  </a:extLst>
                </a:gridCol>
                <a:gridCol w="697536">
                  <a:extLst>
                    <a:ext uri="{9D8B030D-6E8A-4147-A177-3AD203B41FA5}">
                      <a16:colId xmlns:a16="http://schemas.microsoft.com/office/drawing/2014/main" val="20001"/>
                    </a:ext>
                  </a:extLst>
                </a:gridCol>
                <a:gridCol w="697536">
                  <a:extLst>
                    <a:ext uri="{9D8B030D-6E8A-4147-A177-3AD203B41FA5}">
                      <a16:colId xmlns:a16="http://schemas.microsoft.com/office/drawing/2014/main" val="20002"/>
                    </a:ext>
                  </a:extLst>
                </a:gridCol>
                <a:gridCol w="925820">
                  <a:extLst>
                    <a:ext uri="{9D8B030D-6E8A-4147-A177-3AD203B41FA5}">
                      <a16:colId xmlns:a16="http://schemas.microsoft.com/office/drawing/2014/main" val="20003"/>
                    </a:ext>
                  </a:extLst>
                </a:gridCol>
                <a:gridCol w="925820">
                  <a:extLst>
                    <a:ext uri="{9D8B030D-6E8A-4147-A177-3AD203B41FA5}">
                      <a16:colId xmlns:a16="http://schemas.microsoft.com/office/drawing/2014/main" val="20004"/>
                    </a:ext>
                  </a:extLst>
                </a:gridCol>
                <a:gridCol w="875091">
                  <a:extLst>
                    <a:ext uri="{9D8B030D-6E8A-4147-A177-3AD203B41FA5}">
                      <a16:colId xmlns:a16="http://schemas.microsoft.com/office/drawing/2014/main" val="20005"/>
                    </a:ext>
                  </a:extLst>
                </a:gridCol>
                <a:gridCol w="875091">
                  <a:extLst>
                    <a:ext uri="{9D8B030D-6E8A-4147-A177-3AD203B41FA5}">
                      <a16:colId xmlns:a16="http://schemas.microsoft.com/office/drawing/2014/main" val="20006"/>
                    </a:ext>
                  </a:extLst>
                </a:gridCol>
                <a:gridCol w="875091">
                  <a:extLst>
                    <a:ext uri="{9D8B030D-6E8A-4147-A177-3AD203B41FA5}">
                      <a16:colId xmlns:a16="http://schemas.microsoft.com/office/drawing/2014/main" val="20007"/>
                    </a:ext>
                  </a:extLst>
                </a:gridCol>
                <a:gridCol w="608759">
                  <a:extLst>
                    <a:ext uri="{9D8B030D-6E8A-4147-A177-3AD203B41FA5}">
                      <a16:colId xmlns:a16="http://schemas.microsoft.com/office/drawing/2014/main" val="20008"/>
                    </a:ext>
                  </a:extLst>
                </a:gridCol>
              </a:tblGrid>
              <a:tr h="200449">
                <a:tc gridSpan="9">
                  <a:txBody>
                    <a:bodyPr/>
                    <a:lstStyle/>
                    <a:p>
                      <a:pPr algn="ctr" rtl="0" fontAlgn="ctr"/>
                      <a:r>
                        <a:rPr lang="en-US" sz="1200" b="1" i="0" u="none" strike="noStrike">
                          <a:solidFill>
                            <a:srgbClr val="FFFFFF"/>
                          </a:solidFill>
                          <a:effectLst/>
                          <a:latin typeface="Arial"/>
                        </a:rPr>
                        <a:t>Percent of Total Households with Housing Problems by Income and Race</a:t>
                      </a:r>
                    </a:p>
                  </a:txBody>
                  <a:tcPr marL="8070" marR="8070" marT="807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2813">
                <a:tc gridSpan="9">
                  <a:txBody>
                    <a:bodyPr/>
                    <a:lstStyle/>
                    <a:p>
                      <a:pPr algn="ctr" rtl="0" fontAlgn="ctr"/>
                      <a:r>
                        <a:rPr lang="en-US" sz="1200" b="0" i="0" u="none" strike="noStrike">
                          <a:solidFill>
                            <a:srgbClr val="FFFFFF"/>
                          </a:solidFill>
                          <a:effectLst/>
                          <a:latin typeface="Arial"/>
                        </a:rPr>
                        <a:t>State of North Dakota</a:t>
                      </a:r>
                    </a:p>
                  </a:txBody>
                  <a:tcPr marL="8070" marR="8070" marT="8070" marB="0" anchor="ctr">
                    <a:lnL w="12700" cap="flat" cmpd="sng" algn="ctr">
                      <a:solidFill>
                        <a:srgbClr val="FAA21A"/>
                      </a:solidFill>
                      <a:prstDash val="solid"/>
                      <a:round/>
                      <a:headEnd type="none" w="med" len="med"/>
                      <a:tailEnd type="none" w="med" len="med"/>
                    </a:lnL>
                    <a:lnR>
                      <a:noFill/>
                    </a:lnR>
                    <a:lnT>
                      <a:noFill/>
                    </a:lnT>
                    <a:lnB>
                      <a:noFill/>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2813">
                <a:tc gridSpan="9">
                  <a:txBody>
                    <a:bodyPr/>
                    <a:lstStyle/>
                    <a:p>
                      <a:pPr algn="ctr" rtl="0" fontAlgn="ctr"/>
                      <a:r>
                        <a:rPr lang="en-US" sz="1200" b="0" i="0" u="none" strike="noStrike">
                          <a:solidFill>
                            <a:srgbClr val="FFFFFF"/>
                          </a:solidFill>
                          <a:effectLst/>
                          <a:latin typeface="Arial"/>
                        </a:rPr>
                        <a:t>2012–2016 HUD CHAS Data</a:t>
                      </a:r>
                    </a:p>
                  </a:txBody>
                  <a:tcPr marL="8070" marR="8070" marT="8070"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92813">
                <a:tc rowSpan="3">
                  <a:txBody>
                    <a:bodyPr/>
                    <a:lstStyle/>
                    <a:p>
                      <a:pPr algn="ctr" rtl="0" fontAlgn="ctr"/>
                      <a:r>
                        <a:rPr lang="en-US" sz="1200" b="1" i="0" u="none" strike="noStrike">
                          <a:solidFill>
                            <a:srgbClr val="000000"/>
                          </a:solidFill>
                          <a:effectLst/>
                          <a:latin typeface="Arial"/>
                        </a:rPr>
                        <a:t>Income</a:t>
                      </a:r>
                    </a:p>
                  </a:txBody>
                  <a:tcPr marL="8070" marR="8070" marT="807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6">
                  <a:txBody>
                    <a:bodyPr/>
                    <a:lstStyle/>
                    <a:p>
                      <a:pPr algn="ctr" rtl="0" fontAlgn="ctr"/>
                      <a:r>
                        <a:rPr lang="en-US" sz="1200" b="1" i="0" u="none" strike="noStrike">
                          <a:solidFill>
                            <a:srgbClr val="000000"/>
                          </a:solidFill>
                          <a:effectLst/>
                          <a:latin typeface="Arial"/>
                        </a:rPr>
                        <a:t>Non-Hispanic by Race</a:t>
                      </a:r>
                    </a:p>
                  </a:txBody>
                  <a:tcPr marL="8070" marR="8070" marT="8070" marB="0" anchor="ctr">
                    <a:lnL>
                      <a:noFill/>
                    </a:lnL>
                    <a:lnR w="635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r>
                        <a:rPr lang="en-US" sz="1200" b="1" i="0" u="none" strike="noStrike">
                          <a:solidFill>
                            <a:srgbClr val="000000"/>
                          </a:solidFill>
                          <a:effectLst/>
                          <a:latin typeface="Arial"/>
                        </a:rPr>
                        <a:t>Hispanic</a:t>
                      </a:r>
                    </a:p>
                  </a:txBody>
                  <a:tcPr marL="8070" marR="8070" marT="8070" marB="0" anchor="ctr">
                    <a:lnL w="6350" cap="flat" cmpd="sng" algn="ctr">
                      <a:solidFill>
                        <a:srgbClr val="FAA21A"/>
                      </a:solidFill>
                      <a:prstDash val="dot"/>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rowSpan="3">
                  <a:txBody>
                    <a:bodyPr/>
                    <a:lstStyle/>
                    <a:p>
                      <a:pPr algn="ctr" rtl="0" fontAlgn="ctr"/>
                      <a:r>
                        <a:rPr lang="en-US" sz="1200" b="1" i="0" u="none" strike="noStrike">
                          <a:solidFill>
                            <a:srgbClr val="000000"/>
                          </a:solidFill>
                          <a:effectLst/>
                          <a:latin typeface="Arial"/>
                        </a:rPr>
                        <a:t>Total</a:t>
                      </a:r>
                    </a:p>
                  </a:txBody>
                  <a:tcPr marL="8070" marR="8070" marT="807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3"/>
                  </a:ext>
                </a:extLst>
              </a:tr>
              <a:tr h="376080">
                <a:tc vMerge="1">
                  <a:txBody>
                    <a:bodyPr/>
                    <a:lstStyle/>
                    <a:p>
                      <a:endParaRPr lang="en-US"/>
                    </a:p>
                  </a:txBody>
                  <a:tcPr/>
                </a:tc>
                <a:tc rowSpan="2">
                  <a:txBody>
                    <a:bodyPr/>
                    <a:lstStyle/>
                    <a:p>
                      <a:pPr algn="ctr" rtl="0" fontAlgn="ctr"/>
                      <a:r>
                        <a:rPr lang="en-US" sz="1200" b="1" i="0" u="none" strike="noStrike">
                          <a:solidFill>
                            <a:srgbClr val="000000"/>
                          </a:solidFill>
                          <a:effectLst/>
                          <a:latin typeface="Arial"/>
                        </a:rPr>
                        <a:t>White</a:t>
                      </a:r>
                    </a:p>
                  </a:txBody>
                  <a:tcPr marL="8070" marR="8070" marT="8070" marB="0" anchor="ctr">
                    <a:lnL>
                      <a:noFill/>
                    </a:lnL>
                    <a:lnR>
                      <a:noFill/>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rowSpan="2">
                  <a:txBody>
                    <a:bodyPr/>
                    <a:lstStyle/>
                    <a:p>
                      <a:pPr algn="ctr" rtl="0" fontAlgn="ctr"/>
                      <a:r>
                        <a:rPr lang="en-US" sz="1200" b="1" i="0" u="none" strike="noStrike">
                          <a:solidFill>
                            <a:srgbClr val="000000"/>
                          </a:solidFill>
                          <a:effectLst/>
                          <a:latin typeface="Arial"/>
                        </a:rPr>
                        <a:t>Black</a:t>
                      </a:r>
                    </a:p>
                  </a:txBody>
                  <a:tcPr marL="8070" marR="8070" marT="8070" marB="0" anchor="ctr">
                    <a:lnL>
                      <a:noFill/>
                    </a:lnL>
                    <a:lnR>
                      <a:noFill/>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rowSpan="2">
                  <a:txBody>
                    <a:bodyPr/>
                    <a:lstStyle/>
                    <a:p>
                      <a:pPr algn="ctr" rtl="0" fontAlgn="ctr"/>
                      <a:r>
                        <a:rPr lang="en-US" sz="1200" b="1" i="0" u="none" strike="noStrike">
                          <a:solidFill>
                            <a:srgbClr val="000000"/>
                          </a:solidFill>
                          <a:effectLst/>
                          <a:latin typeface="Arial"/>
                        </a:rPr>
                        <a:t>Asian</a:t>
                      </a:r>
                    </a:p>
                  </a:txBody>
                  <a:tcPr marL="8070" marR="8070" marT="8070" marB="0" anchor="ctr">
                    <a:lnL>
                      <a:noFill/>
                    </a:lnL>
                    <a:lnR>
                      <a:noFill/>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American</a:t>
                      </a:r>
                    </a:p>
                  </a:txBody>
                  <a:tcPr marL="8070" marR="8070" marT="8070" marB="0" anchor="ctr">
                    <a:lnL>
                      <a:noFill/>
                    </a:lnL>
                    <a:lnR>
                      <a:noFill/>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rtl="0" fontAlgn="ctr"/>
                      <a:r>
                        <a:rPr lang="en-US" sz="1200" b="1" i="0" u="none" strike="noStrike">
                          <a:solidFill>
                            <a:srgbClr val="000000"/>
                          </a:solidFill>
                          <a:effectLst/>
                          <a:latin typeface="Arial"/>
                        </a:rPr>
                        <a:t>Pacific</a:t>
                      </a:r>
                    </a:p>
                  </a:txBody>
                  <a:tcPr marL="8070" marR="8070" marT="8070" marB="0" anchor="ctr">
                    <a:lnL>
                      <a:noFill/>
                    </a:lnL>
                    <a:lnR>
                      <a:noFill/>
                    </a:lnR>
                    <a:lnT w="6350" cap="flat" cmpd="sng" algn="ctr">
                      <a:solidFill>
                        <a:srgbClr val="FAA21A"/>
                      </a:solidFill>
                      <a:prstDash val="dot"/>
                      <a:round/>
                      <a:headEnd type="none" w="med" len="med"/>
                      <a:tailEnd type="none" w="med" len="med"/>
                    </a:lnT>
                    <a:lnB>
                      <a:noFill/>
                    </a:lnB>
                    <a:solidFill>
                      <a:srgbClr val="E7E6E6"/>
                    </a:solidFill>
                  </a:tcPr>
                </a:tc>
                <a:tc rowSpan="2">
                  <a:txBody>
                    <a:bodyPr/>
                    <a:lstStyle/>
                    <a:p>
                      <a:pPr algn="ctr" rtl="0" fontAlgn="ctr"/>
                      <a:r>
                        <a:rPr lang="en-US" sz="1200" b="1" i="0" u="none" strike="noStrike">
                          <a:solidFill>
                            <a:srgbClr val="000000"/>
                          </a:solidFill>
                          <a:effectLst/>
                          <a:latin typeface="Arial"/>
                        </a:rPr>
                        <a:t>Other Race</a:t>
                      </a:r>
                    </a:p>
                  </a:txBody>
                  <a:tcPr marL="8070" marR="8070" marT="8070" marB="0" anchor="ctr">
                    <a:lnL>
                      <a:noFill/>
                    </a:lnL>
                    <a:lnR w="6350" cap="flat" cmpd="sng" algn="ctr">
                      <a:solidFill>
                        <a:srgbClr val="FAA21A"/>
                      </a:solidFill>
                      <a:prstDash val="dot"/>
                      <a:round/>
                      <a:headEnd type="none" w="med" len="med"/>
                      <a:tailEnd type="none" w="med" len="med"/>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(Any Race)</a:t>
                      </a:r>
                    </a:p>
                  </a:txBody>
                  <a:tcPr marL="8070" marR="8070" marT="8070" marB="0" anchor="ctr">
                    <a:lnL w="6350" cap="flat" cmpd="sng" algn="ctr">
                      <a:solidFill>
                        <a:srgbClr val="FAA21A"/>
                      </a:solidFill>
                      <a:prstDash val="dot"/>
                      <a:round/>
                      <a:headEnd type="none" w="med" len="med"/>
                      <a:tailEnd type="none" w="med" len="med"/>
                    </a:lnL>
                    <a:lnR>
                      <a:noFill/>
                    </a:lnR>
                    <a:lnT>
                      <a:noFill/>
                    </a:lnT>
                    <a:lnB>
                      <a:noFill/>
                    </a:lnB>
                    <a:solidFill>
                      <a:srgbClr val="E7E6E6"/>
                    </a:solidFill>
                  </a:tcPr>
                </a:tc>
                <a:tc vMerge="1">
                  <a:txBody>
                    <a:bodyPr/>
                    <a:lstStyle/>
                    <a:p>
                      <a:endParaRPr lang="en-US"/>
                    </a:p>
                  </a:txBody>
                  <a:tcPr/>
                </a:tc>
                <a:extLst>
                  <a:ext uri="{0D108BD9-81ED-4DB2-BD59-A6C34878D82A}">
                    <a16:rowId xmlns:a16="http://schemas.microsoft.com/office/drawing/2014/main" val="10004"/>
                  </a:ext>
                </a:extLst>
              </a:tr>
              <a:tr h="19281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200" b="1" i="0" u="none" strike="noStrike">
                          <a:solidFill>
                            <a:srgbClr val="000000"/>
                          </a:solidFill>
                          <a:effectLst/>
                          <a:latin typeface="Arial"/>
                        </a:rPr>
                        <a:t>Indian</a:t>
                      </a:r>
                    </a:p>
                  </a:txBody>
                  <a:tcPr marL="8070" marR="8070" marT="807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Islander</a:t>
                      </a:r>
                    </a:p>
                  </a:txBody>
                  <a:tcPr marL="8070" marR="8070" marT="807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vMerge="1">
                  <a:txBody>
                    <a:bodyPr/>
                    <a:lstStyle/>
                    <a:p>
                      <a:endParaRPr lang="en-US"/>
                    </a:p>
                  </a:txBody>
                  <a:tcPr/>
                </a:tc>
                <a:tc>
                  <a:txBody>
                    <a:bodyPr/>
                    <a:lstStyle/>
                    <a:p>
                      <a:pPr algn="ctr" fontAlgn="ctr"/>
                      <a:r>
                        <a:rPr lang="en-US" sz="1200" b="0" i="0" u="none" strike="noStrike">
                          <a:solidFill>
                            <a:srgbClr val="000000"/>
                          </a:solidFill>
                          <a:effectLst/>
                          <a:latin typeface="Calibri"/>
                        </a:rPr>
                        <a:t> </a:t>
                      </a:r>
                    </a:p>
                  </a:txBody>
                  <a:tcPr marL="8070" marR="8070" marT="8070" marB="0" anchor="ctr">
                    <a:lnL w="6350" cap="flat" cmpd="sng" algn="ctr">
                      <a:solidFill>
                        <a:srgbClr val="FAA21A"/>
                      </a:solidFill>
                      <a:prstDash val="dot"/>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vMerge="1">
                  <a:txBody>
                    <a:bodyPr/>
                    <a:lstStyle/>
                    <a:p>
                      <a:endParaRPr lang="en-US"/>
                    </a:p>
                  </a:txBody>
                  <a:tcPr/>
                </a:tc>
                <a:extLst>
                  <a:ext uri="{0D108BD9-81ED-4DB2-BD59-A6C34878D82A}">
                    <a16:rowId xmlns:a16="http://schemas.microsoft.com/office/drawing/2014/main" val="10005"/>
                  </a:ext>
                </a:extLst>
              </a:tr>
              <a:tr h="192813">
                <a:tc gridSpan="9">
                  <a:txBody>
                    <a:bodyPr/>
                    <a:lstStyle/>
                    <a:p>
                      <a:pPr algn="ctr" rtl="0" fontAlgn="ctr"/>
                      <a:r>
                        <a:rPr lang="en-US" sz="1200" b="1" i="0" u="none" strike="noStrike">
                          <a:solidFill>
                            <a:srgbClr val="000000"/>
                          </a:solidFill>
                          <a:effectLst/>
                          <a:latin typeface="Arial"/>
                        </a:rPr>
                        <a:t>With Housing Problems</a:t>
                      </a:r>
                    </a:p>
                  </a:txBody>
                  <a:tcPr marL="8070" marR="8070" marT="807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92813">
                <a:tc>
                  <a:txBody>
                    <a:bodyPr/>
                    <a:lstStyle/>
                    <a:p>
                      <a:pPr algn="l" rtl="0" fontAlgn="ctr"/>
                      <a:r>
                        <a:rPr lang="en-US" sz="1200" b="0" i="0" u="none" strike="noStrike">
                          <a:solidFill>
                            <a:srgbClr val="000000"/>
                          </a:solidFill>
                          <a:effectLst/>
                          <a:latin typeface="Arial"/>
                        </a:rPr>
                        <a:t>$0 to $25,350</a:t>
                      </a:r>
                    </a:p>
                  </a:txBody>
                  <a:tcPr marL="8070" marR="8070" marT="807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dirty="0">
                          <a:solidFill>
                            <a:srgbClr val="000000"/>
                          </a:solidFill>
                          <a:effectLst/>
                          <a:latin typeface="Arial"/>
                        </a:rPr>
                        <a:t>70.7%</a:t>
                      </a:r>
                    </a:p>
                  </a:txBody>
                  <a:tcPr marL="8070" marR="8070" marT="807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dirty="0">
                          <a:solidFill>
                            <a:srgbClr val="000000"/>
                          </a:solidFill>
                          <a:effectLst/>
                          <a:latin typeface="Arial"/>
                        </a:rPr>
                        <a:t>80.6%</a:t>
                      </a:r>
                    </a:p>
                  </a:txBody>
                  <a:tcPr marL="8070" marR="8070" marT="807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dirty="0">
                          <a:solidFill>
                            <a:srgbClr val="000000"/>
                          </a:solidFill>
                          <a:effectLst/>
                          <a:latin typeface="Arial"/>
                        </a:rPr>
                        <a:t>65.1%</a:t>
                      </a:r>
                    </a:p>
                  </a:txBody>
                  <a:tcPr marL="8070" marR="8070" marT="807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dirty="0">
                          <a:solidFill>
                            <a:srgbClr val="000000"/>
                          </a:solidFill>
                          <a:effectLst/>
                          <a:latin typeface="Arial"/>
                        </a:rPr>
                        <a:t>65.8%</a:t>
                      </a:r>
                    </a:p>
                  </a:txBody>
                  <a:tcPr marL="8070" marR="8070" marT="807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dirty="0">
                          <a:solidFill>
                            <a:srgbClr val="000000"/>
                          </a:solidFill>
                          <a:effectLst/>
                          <a:latin typeface="Arial"/>
                        </a:rPr>
                        <a:t>100.0%</a:t>
                      </a:r>
                    </a:p>
                  </a:txBody>
                  <a:tcPr marL="8070" marR="8070" marT="807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dirty="0">
                          <a:solidFill>
                            <a:srgbClr val="000000"/>
                          </a:solidFill>
                          <a:effectLst/>
                          <a:latin typeface="Arial"/>
                        </a:rPr>
                        <a:t>66.2%</a:t>
                      </a:r>
                    </a:p>
                  </a:txBody>
                  <a:tcPr marL="8070" marR="8070" marT="807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dirty="0">
                          <a:solidFill>
                            <a:srgbClr val="000000"/>
                          </a:solidFill>
                          <a:effectLst/>
                          <a:latin typeface="Arial"/>
                        </a:rPr>
                        <a:t>82.4%</a:t>
                      </a:r>
                    </a:p>
                  </a:txBody>
                  <a:tcPr marL="8070" marR="8070" marT="807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dirty="0">
                          <a:solidFill>
                            <a:srgbClr val="000000"/>
                          </a:solidFill>
                          <a:effectLst/>
                          <a:latin typeface="Arial"/>
                        </a:rPr>
                        <a:t>70.9%</a:t>
                      </a:r>
                    </a:p>
                  </a:txBody>
                  <a:tcPr marL="8070" marR="8070" marT="807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7"/>
                  </a:ext>
                </a:extLst>
              </a:tr>
              <a:tr h="376080">
                <a:tc>
                  <a:txBody>
                    <a:bodyPr/>
                    <a:lstStyle/>
                    <a:p>
                      <a:pPr algn="l" rtl="0" fontAlgn="ctr"/>
                      <a:r>
                        <a:rPr lang="en-US" sz="1200" b="0" i="0" u="none" strike="noStrike">
                          <a:solidFill>
                            <a:srgbClr val="000000"/>
                          </a:solidFill>
                          <a:effectLst/>
                          <a:latin typeface="Arial"/>
                        </a:rPr>
                        <a:t>$25,351 to $42,250</a:t>
                      </a:r>
                    </a:p>
                  </a:txBody>
                  <a:tcPr marL="8070" marR="8070" marT="807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47.2%</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62.6%</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66.7%</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45.3%</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0%</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63.6%</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64.2%</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48.7%</a:t>
                      </a:r>
                    </a:p>
                  </a:txBody>
                  <a:tcPr marL="8070" marR="8070" marT="807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8"/>
                  </a:ext>
                </a:extLst>
              </a:tr>
              <a:tr h="312416">
                <a:tc>
                  <a:txBody>
                    <a:bodyPr/>
                    <a:lstStyle/>
                    <a:p>
                      <a:pPr algn="l" rtl="0" fontAlgn="ctr"/>
                      <a:r>
                        <a:rPr lang="en-US" sz="1200" b="0" i="0" u="none" strike="noStrike">
                          <a:solidFill>
                            <a:srgbClr val="000000"/>
                          </a:solidFill>
                          <a:effectLst/>
                          <a:latin typeface="Arial"/>
                        </a:rPr>
                        <a:t>$42,251 to $67,600</a:t>
                      </a:r>
                    </a:p>
                  </a:txBody>
                  <a:tcPr marL="8070" marR="8070" marT="807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20.6%</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23.1%</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23.9%</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16.3%</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0%</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25.4%</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32.4%</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21.0%</a:t>
                      </a:r>
                    </a:p>
                  </a:txBody>
                  <a:tcPr marL="8070" marR="8070" marT="807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9"/>
                  </a:ext>
                </a:extLst>
              </a:tr>
              <a:tr h="376080">
                <a:tc>
                  <a:txBody>
                    <a:bodyPr/>
                    <a:lstStyle/>
                    <a:p>
                      <a:pPr algn="l" rtl="0" fontAlgn="ctr"/>
                      <a:r>
                        <a:rPr lang="en-US" sz="1200" b="0" i="0" u="none" strike="noStrike">
                          <a:solidFill>
                            <a:srgbClr val="000000"/>
                          </a:solidFill>
                          <a:effectLst/>
                          <a:latin typeface="Arial"/>
                        </a:rPr>
                        <a:t>$67,601 to $84,500</a:t>
                      </a:r>
                    </a:p>
                  </a:txBody>
                  <a:tcPr marL="8070" marR="8070" marT="807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9.9%</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38.2%</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4.6%</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6.1%</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0%</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15.7%</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10.8%</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dirty="0">
                          <a:solidFill>
                            <a:srgbClr val="000000"/>
                          </a:solidFill>
                          <a:effectLst/>
                          <a:latin typeface="Arial"/>
                        </a:rPr>
                        <a:t>10.0%</a:t>
                      </a:r>
                    </a:p>
                  </a:txBody>
                  <a:tcPr marL="8070" marR="8070" marT="807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10"/>
                  </a:ext>
                </a:extLst>
              </a:tr>
              <a:tr h="192813">
                <a:tc>
                  <a:txBody>
                    <a:bodyPr/>
                    <a:lstStyle/>
                    <a:p>
                      <a:pPr algn="l" rtl="0" fontAlgn="ctr"/>
                      <a:r>
                        <a:rPr lang="en-US" sz="1200" b="0" i="0" u="none" strike="noStrike">
                          <a:solidFill>
                            <a:srgbClr val="000000"/>
                          </a:solidFill>
                          <a:effectLst/>
                          <a:latin typeface="Arial"/>
                        </a:rPr>
                        <a:t>Above $84,500</a:t>
                      </a:r>
                    </a:p>
                  </a:txBody>
                  <a:tcPr marL="8070" marR="8070" marT="8070" marB="0" anchor="ctr">
                    <a:lnL w="12700" cap="flat" cmpd="sng" algn="ctr">
                      <a:solidFill>
                        <a:srgbClr val="FAA21A"/>
                      </a:solidFill>
                      <a:prstDash val="solid"/>
                      <a:round/>
                      <a:headEnd type="none" w="med" len="med"/>
                      <a:tailEnd type="none" w="med" len="med"/>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dirty="0">
                          <a:solidFill>
                            <a:srgbClr val="000000"/>
                          </a:solidFill>
                          <a:effectLst/>
                          <a:latin typeface="Arial"/>
                        </a:rPr>
                        <a:t>3.1%</a:t>
                      </a:r>
                    </a:p>
                  </a:txBody>
                  <a:tcPr marL="8070" marR="8070" marT="8070"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dirty="0">
                          <a:solidFill>
                            <a:srgbClr val="000000"/>
                          </a:solidFill>
                          <a:effectLst/>
                          <a:latin typeface="Arial"/>
                        </a:rPr>
                        <a:t>15.6%</a:t>
                      </a:r>
                    </a:p>
                  </a:txBody>
                  <a:tcPr marL="8070" marR="8070" marT="8070"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dirty="0">
                          <a:solidFill>
                            <a:srgbClr val="000000"/>
                          </a:solidFill>
                          <a:effectLst/>
                          <a:latin typeface="Arial"/>
                        </a:rPr>
                        <a:t>8.1%</a:t>
                      </a:r>
                    </a:p>
                  </a:txBody>
                  <a:tcPr marL="8070" marR="8070" marT="8070"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dirty="0">
                          <a:solidFill>
                            <a:srgbClr val="000000"/>
                          </a:solidFill>
                          <a:effectLst/>
                          <a:latin typeface="Arial"/>
                        </a:rPr>
                        <a:t>7.0%</a:t>
                      </a:r>
                    </a:p>
                  </a:txBody>
                  <a:tcPr marL="8070" marR="8070" marT="8070"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a:solidFill>
                            <a:srgbClr val="000000"/>
                          </a:solidFill>
                          <a:effectLst/>
                          <a:latin typeface="Arial"/>
                        </a:rPr>
                        <a:t>0%</a:t>
                      </a:r>
                    </a:p>
                  </a:txBody>
                  <a:tcPr marL="8070" marR="8070" marT="8070"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dirty="0">
                          <a:solidFill>
                            <a:srgbClr val="000000"/>
                          </a:solidFill>
                          <a:effectLst/>
                          <a:latin typeface="Arial"/>
                        </a:rPr>
                        <a:t>6.3%</a:t>
                      </a:r>
                    </a:p>
                  </a:txBody>
                  <a:tcPr marL="8070" marR="8070" marT="8070"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dirty="0">
                          <a:solidFill>
                            <a:srgbClr val="000000"/>
                          </a:solidFill>
                          <a:effectLst/>
                          <a:latin typeface="Arial"/>
                        </a:rPr>
                        <a:t>11.6%</a:t>
                      </a:r>
                    </a:p>
                  </a:txBody>
                  <a:tcPr marL="8070" marR="8070" marT="8070"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dirty="0">
                          <a:solidFill>
                            <a:srgbClr val="000000"/>
                          </a:solidFill>
                          <a:effectLst/>
                          <a:latin typeface="Arial"/>
                        </a:rPr>
                        <a:t>3.4%</a:t>
                      </a:r>
                    </a:p>
                  </a:txBody>
                  <a:tcPr marL="8070" marR="8070" marT="8070" marB="0" anchor="ctr">
                    <a:lnL>
                      <a:noFill/>
                    </a:lnL>
                    <a:lnR w="12700" cap="flat" cmpd="sng" algn="ctr">
                      <a:solidFill>
                        <a:srgbClr val="FAA21A"/>
                      </a:solidFill>
                      <a:prstDash val="solid"/>
                      <a:round/>
                      <a:headEnd type="none" w="med" len="med"/>
                      <a:tailEnd type="none" w="med" len="med"/>
                    </a:lnR>
                    <a:lnT>
                      <a:noFill/>
                    </a:lnT>
                    <a:lnB w="25400"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11"/>
                  </a:ext>
                </a:extLst>
              </a:tr>
              <a:tr h="192813">
                <a:tc>
                  <a:txBody>
                    <a:bodyPr/>
                    <a:lstStyle/>
                    <a:p>
                      <a:pPr algn="l" rtl="0" fontAlgn="ctr"/>
                      <a:r>
                        <a:rPr lang="en-US" sz="1200" b="1" i="0" u="none" strike="noStrike">
                          <a:solidFill>
                            <a:srgbClr val="000000"/>
                          </a:solidFill>
                          <a:effectLst/>
                          <a:latin typeface="Arial"/>
                        </a:rPr>
                        <a:t>Total</a:t>
                      </a:r>
                    </a:p>
                  </a:txBody>
                  <a:tcPr marL="8070" marR="8070" marT="8070" marB="0" anchor="ctr">
                    <a:lnL w="12700" cap="flat" cmpd="sng" algn="ctr">
                      <a:solidFill>
                        <a:srgbClr val="FAA21A"/>
                      </a:solidFill>
                      <a:prstDash val="solid"/>
                      <a:round/>
                      <a:headEnd type="none" w="med" len="med"/>
                      <a:tailEnd type="none" w="med" len="med"/>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a:rPr>
                        <a:t>20.2%</a:t>
                      </a:r>
                    </a:p>
                  </a:txBody>
                  <a:tcPr marL="8070" marR="8070" marT="8070"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a:rPr>
                        <a:t>50.7%</a:t>
                      </a:r>
                    </a:p>
                  </a:txBody>
                  <a:tcPr marL="8070" marR="8070" marT="8070"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a:rPr>
                        <a:t>30.8%</a:t>
                      </a:r>
                    </a:p>
                  </a:txBody>
                  <a:tcPr marL="8070" marR="8070" marT="8070"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35.00%</a:t>
                      </a:r>
                    </a:p>
                  </a:txBody>
                  <a:tcPr marL="8070" marR="8070" marT="8070"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37.50%</a:t>
                      </a:r>
                    </a:p>
                  </a:txBody>
                  <a:tcPr marL="8070" marR="8070" marT="8070"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30.70%</a:t>
                      </a:r>
                    </a:p>
                  </a:txBody>
                  <a:tcPr marL="8070" marR="8070" marT="8070"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a:rPr>
                        <a:t>40.6%</a:t>
                      </a:r>
                    </a:p>
                  </a:txBody>
                  <a:tcPr marL="8070" marR="8070" marT="8070"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a:rPr>
                        <a:t>22.0%</a:t>
                      </a:r>
                    </a:p>
                  </a:txBody>
                  <a:tcPr marL="8070" marR="8070" marT="8070" marB="0" anchor="ctr">
                    <a:lnL>
                      <a:noFill/>
                    </a:lnL>
                    <a:lnR w="12700" cap="flat" cmpd="sng" algn="ctr">
                      <a:solidFill>
                        <a:srgbClr val="FAA21A"/>
                      </a:solidFill>
                      <a:prstDash val="solid"/>
                      <a:round/>
                      <a:headEnd type="none" w="med" len="med"/>
                      <a:tailEnd type="none" w="med" len="med"/>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12"/>
                  </a:ext>
                </a:extLst>
              </a:tr>
              <a:tr h="192813">
                <a:tc gridSpan="9">
                  <a:txBody>
                    <a:bodyPr/>
                    <a:lstStyle/>
                    <a:p>
                      <a:pPr algn="ctr" rtl="0" fontAlgn="ctr"/>
                      <a:r>
                        <a:rPr lang="en-US" sz="1200" b="1" i="0" u="none" strike="noStrike">
                          <a:solidFill>
                            <a:srgbClr val="000000"/>
                          </a:solidFill>
                          <a:effectLst/>
                          <a:latin typeface="Arial"/>
                        </a:rPr>
                        <a:t>Without Housing Problems</a:t>
                      </a:r>
                    </a:p>
                  </a:txBody>
                  <a:tcPr marL="8070" marR="8070" marT="807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192813">
                <a:tc>
                  <a:txBody>
                    <a:bodyPr/>
                    <a:lstStyle/>
                    <a:p>
                      <a:pPr algn="l" rtl="0" fontAlgn="ctr"/>
                      <a:r>
                        <a:rPr lang="en-US" sz="1200" b="0" i="0" u="none" strike="noStrike">
                          <a:solidFill>
                            <a:srgbClr val="000000"/>
                          </a:solidFill>
                          <a:effectLst/>
                          <a:latin typeface="Arial"/>
                        </a:rPr>
                        <a:t>$0 to $25,350</a:t>
                      </a:r>
                    </a:p>
                  </a:txBody>
                  <a:tcPr marL="8070" marR="8070" marT="807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a:solidFill>
                            <a:srgbClr val="000000"/>
                          </a:solidFill>
                          <a:effectLst/>
                          <a:latin typeface="Arial"/>
                        </a:rPr>
                        <a:t>22.6%</a:t>
                      </a:r>
                    </a:p>
                  </a:txBody>
                  <a:tcPr marL="8070" marR="8070" marT="807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a:solidFill>
                            <a:srgbClr val="000000"/>
                          </a:solidFill>
                          <a:effectLst/>
                          <a:latin typeface="Arial"/>
                        </a:rPr>
                        <a:t>10.2%</a:t>
                      </a:r>
                    </a:p>
                  </a:txBody>
                  <a:tcPr marL="8070" marR="8070" marT="807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a:solidFill>
                            <a:srgbClr val="000000"/>
                          </a:solidFill>
                          <a:effectLst/>
                          <a:latin typeface="Arial"/>
                        </a:rPr>
                        <a:t>10.9%</a:t>
                      </a:r>
                    </a:p>
                  </a:txBody>
                  <a:tcPr marL="8070" marR="8070" marT="807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a:solidFill>
                            <a:srgbClr val="000000"/>
                          </a:solidFill>
                          <a:effectLst/>
                          <a:latin typeface="Arial"/>
                        </a:rPr>
                        <a:t>24.7%</a:t>
                      </a:r>
                    </a:p>
                  </a:txBody>
                  <a:tcPr marL="8070" marR="8070" marT="807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a:solidFill>
                            <a:srgbClr val="000000"/>
                          </a:solidFill>
                          <a:effectLst/>
                          <a:latin typeface="Arial"/>
                        </a:rPr>
                        <a:t>0.0%</a:t>
                      </a:r>
                    </a:p>
                  </a:txBody>
                  <a:tcPr marL="8070" marR="8070" marT="807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a:solidFill>
                            <a:srgbClr val="000000"/>
                          </a:solidFill>
                          <a:effectLst/>
                          <a:latin typeface="Arial"/>
                        </a:rPr>
                        <a:t>32.7%</a:t>
                      </a:r>
                    </a:p>
                  </a:txBody>
                  <a:tcPr marL="8070" marR="8070" marT="807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a:solidFill>
                            <a:srgbClr val="000000"/>
                          </a:solidFill>
                          <a:effectLst/>
                          <a:latin typeface="Arial"/>
                        </a:rPr>
                        <a:t>11.7%</a:t>
                      </a:r>
                    </a:p>
                  </a:txBody>
                  <a:tcPr marL="8070" marR="8070" marT="807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a:solidFill>
                            <a:srgbClr val="000000"/>
                          </a:solidFill>
                          <a:effectLst/>
                          <a:latin typeface="Arial"/>
                        </a:rPr>
                        <a:t>22.0%</a:t>
                      </a:r>
                    </a:p>
                  </a:txBody>
                  <a:tcPr marL="8070" marR="8070" marT="807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14"/>
                  </a:ext>
                </a:extLst>
              </a:tr>
              <a:tr h="376080">
                <a:tc>
                  <a:txBody>
                    <a:bodyPr/>
                    <a:lstStyle/>
                    <a:p>
                      <a:pPr algn="l" rtl="0" fontAlgn="ctr"/>
                      <a:r>
                        <a:rPr lang="en-US" sz="1200" b="0" i="0" u="none" strike="noStrike">
                          <a:solidFill>
                            <a:srgbClr val="000000"/>
                          </a:solidFill>
                          <a:effectLst/>
                          <a:latin typeface="Arial"/>
                        </a:rPr>
                        <a:t>$25,351 to $42,250</a:t>
                      </a:r>
                    </a:p>
                  </a:txBody>
                  <a:tcPr marL="8070" marR="8070" marT="807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52.8%</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37.4%</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33.3%</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54.7%</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0.0%</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36.4%</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35.8%</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51.3%</a:t>
                      </a:r>
                    </a:p>
                  </a:txBody>
                  <a:tcPr marL="8070" marR="8070" marT="807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15"/>
                  </a:ext>
                </a:extLst>
              </a:tr>
              <a:tr h="320326">
                <a:tc>
                  <a:txBody>
                    <a:bodyPr/>
                    <a:lstStyle/>
                    <a:p>
                      <a:pPr algn="l" rtl="0" fontAlgn="ctr"/>
                      <a:r>
                        <a:rPr lang="en-US" sz="1200" b="0" i="0" u="none" strike="noStrike">
                          <a:solidFill>
                            <a:srgbClr val="000000"/>
                          </a:solidFill>
                          <a:effectLst/>
                          <a:latin typeface="Arial"/>
                        </a:rPr>
                        <a:t>$42,251 to $67,600</a:t>
                      </a:r>
                    </a:p>
                  </a:txBody>
                  <a:tcPr marL="8070" marR="8070" marT="807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79.4%</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76.9%</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76.1%</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83.7%</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0.0%</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74.6%</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67.6%</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79.0%</a:t>
                      </a:r>
                    </a:p>
                  </a:txBody>
                  <a:tcPr marL="8070" marR="8070" marT="807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16"/>
                  </a:ext>
                </a:extLst>
              </a:tr>
              <a:tr h="376080">
                <a:tc>
                  <a:txBody>
                    <a:bodyPr/>
                    <a:lstStyle/>
                    <a:p>
                      <a:pPr algn="l" rtl="0" fontAlgn="ctr"/>
                      <a:r>
                        <a:rPr lang="en-US" sz="1200" b="0" i="0" u="none" strike="noStrike">
                          <a:solidFill>
                            <a:srgbClr val="000000"/>
                          </a:solidFill>
                          <a:effectLst/>
                          <a:latin typeface="Arial"/>
                        </a:rPr>
                        <a:t>$67,601 to $84,500</a:t>
                      </a:r>
                    </a:p>
                  </a:txBody>
                  <a:tcPr marL="8070" marR="8070" marT="807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90.1%</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61.8%</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95.4%</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93.9%</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100.0%</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84.3%</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89.2%</a:t>
                      </a:r>
                    </a:p>
                  </a:txBody>
                  <a:tcPr marL="8070" marR="8070" marT="8070"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90.0%</a:t>
                      </a:r>
                    </a:p>
                  </a:txBody>
                  <a:tcPr marL="8070" marR="8070" marT="807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17"/>
                  </a:ext>
                </a:extLst>
              </a:tr>
              <a:tr h="192813">
                <a:tc>
                  <a:txBody>
                    <a:bodyPr/>
                    <a:lstStyle/>
                    <a:p>
                      <a:pPr algn="l" rtl="0" fontAlgn="ctr"/>
                      <a:r>
                        <a:rPr lang="en-US" sz="1200" b="0" i="0" u="none" strike="noStrike">
                          <a:solidFill>
                            <a:srgbClr val="000000"/>
                          </a:solidFill>
                          <a:effectLst/>
                          <a:latin typeface="Arial"/>
                        </a:rPr>
                        <a:t>Above $84,500</a:t>
                      </a:r>
                    </a:p>
                  </a:txBody>
                  <a:tcPr marL="8070" marR="8070" marT="8070" marB="0" anchor="ctr">
                    <a:lnL w="12700" cap="flat" cmpd="sng" algn="ctr">
                      <a:solidFill>
                        <a:srgbClr val="FAA21A"/>
                      </a:solidFill>
                      <a:prstDash val="solid"/>
                      <a:round/>
                      <a:headEnd type="none" w="med" len="med"/>
                      <a:tailEnd type="none" w="med" len="med"/>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a:solidFill>
                            <a:srgbClr val="000000"/>
                          </a:solidFill>
                          <a:effectLst/>
                          <a:latin typeface="Arial"/>
                        </a:rPr>
                        <a:t>96.9%</a:t>
                      </a:r>
                    </a:p>
                  </a:txBody>
                  <a:tcPr marL="8070" marR="8070" marT="8070"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a:solidFill>
                            <a:srgbClr val="000000"/>
                          </a:solidFill>
                          <a:effectLst/>
                          <a:latin typeface="Arial"/>
                        </a:rPr>
                        <a:t>84.4%</a:t>
                      </a:r>
                    </a:p>
                  </a:txBody>
                  <a:tcPr marL="8070" marR="8070" marT="8070"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a:solidFill>
                            <a:srgbClr val="000000"/>
                          </a:solidFill>
                          <a:effectLst/>
                          <a:latin typeface="Arial"/>
                        </a:rPr>
                        <a:t>91.9%</a:t>
                      </a:r>
                    </a:p>
                  </a:txBody>
                  <a:tcPr marL="8070" marR="8070" marT="8070"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a:solidFill>
                            <a:srgbClr val="000000"/>
                          </a:solidFill>
                          <a:effectLst/>
                          <a:latin typeface="Arial"/>
                        </a:rPr>
                        <a:t>93.0%</a:t>
                      </a:r>
                    </a:p>
                  </a:txBody>
                  <a:tcPr marL="8070" marR="8070" marT="8070"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a:solidFill>
                            <a:srgbClr val="000000"/>
                          </a:solidFill>
                          <a:effectLst/>
                          <a:latin typeface="Arial"/>
                        </a:rPr>
                        <a:t>100.0%</a:t>
                      </a:r>
                    </a:p>
                  </a:txBody>
                  <a:tcPr marL="8070" marR="8070" marT="8070"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a:solidFill>
                            <a:srgbClr val="000000"/>
                          </a:solidFill>
                          <a:effectLst/>
                          <a:latin typeface="Arial"/>
                        </a:rPr>
                        <a:t>93.7%</a:t>
                      </a:r>
                    </a:p>
                  </a:txBody>
                  <a:tcPr marL="8070" marR="8070" marT="8070"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a:solidFill>
                            <a:srgbClr val="000000"/>
                          </a:solidFill>
                          <a:effectLst/>
                          <a:latin typeface="Arial"/>
                        </a:rPr>
                        <a:t>88.4%</a:t>
                      </a:r>
                    </a:p>
                  </a:txBody>
                  <a:tcPr marL="8070" marR="8070" marT="8070"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a:solidFill>
                            <a:srgbClr val="000000"/>
                          </a:solidFill>
                          <a:effectLst/>
                          <a:latin typeface="Arial"/>
                        </a:rPr>
                        <a:t>96.6%</a:t>
                      </a:r>
                    </a:p>
                  </a:txBody>
                  <a:tcPr marL="8070" marR="8070" marT="8070" marB="0" anchor="ctr">
                    <a:lnL>
                      <a:noFill/>
                    </a:lnL>
                    <a:lnR w="12700" cap="flat" cmpd="sng" algn="ctr">
                      <a:solidFill>
                        <a:srgbClr val="FAA21A"/>
                      </a:solidFill>
                      <a:prstDash val="solid"/>
                      <a:round/>
                      <a:headEnd type="none" w="med" len="med"/>
                      <a:tailEnd type="none" w="med" len="med"/>
                    </a:lnR>
                    <a:lnT>
                      <a:noFill/>
                    </a:lnT>
                    <a:lnB w="25400"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18"/>
                  </a:ext>
                </a:extLst>
              </a:tr>
              <a:tr h="192813">
                <a:tc>
                  <a:txBody>
                    <a:bodyPr/>
                    <a:lstStyle/>
                    <a:p>
                      <a:pPr algn="l" rtl="0" fontAlgn="ctr"/>
                      <a:r>
                        <a:rPr lang="en-US" sz="1200" b="1" i="0" u="none" strike="noStrike">
                          <a:solidFill>
                            <a:srgbClr val="000000"/>
                          </a:solidFill>
                          <a:effectLst/>
                          <a:latin typeface="Arial"/>
                        </a:rPr>
                        <a:t>Total</a:t>
                      </a:r>
                    </a:p>
                  </a:txBody>
                  <a:tcPr marL="8070" marR="8070" marT="8070" marB="0" anchor="ctr">
                    <a:lnL w="12700" cap="flat" cmpd="sng" algn="ctr">
                      <a:solidFill>
                        <a:srgbClr val="FAA21A"/>
                      </a:solidFill>
                      <a:prstDash val="solid"/>
                      <a:round/>
                      <a:headEnd type="none" w="med" len="med"/>
                      <a:tailEnd type="none" w="med" len="med"/>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79.0%</a:t>
                      </a:r>
                    </a:p>
                  </a:txBody>
                  <a:tcPr marL="8070" marR="8070" marT="8070"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46.5%</a:t>
                      </a:r>
                    </a:p>
                  </a:txBody>
                  <a:tcPr marL="8070" marR="8070" marT="8070"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64.2%</a:t>
                      </a:r>
                    </a:p>
                  </a:txBody>
                  <a:tcPr marL="8070" marR="8070" marT="8070"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61.8%</a:t>
                      </a:r>
                    </a:p>
                  </a:txBody>
                  <a:tcPr marL="8070" marR="8070" marT="8070"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62.5%</a:t>
                      </a:r>
                    </a:p>
                  </a:txBody>
                  <a:tcPr marL="8070" marR="8070" marT="8070"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69.2%</a:t>
                      </a:r>
                    </a:p>
                  </a:txBody>
                  <a:tcPr marL="8070" marR="8070" marT="8070"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58.2%</a:t>
                      </a:r>
                    </a:p>
                  </a:txBody>
                  <a:tcPr marL="8070" marR="8070" marT="8070"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a:rPr>
                        <a:t>77.1%</a:t>
                      </a:r>
                    </a:p>
                  </a:txBody>
                  <a:tcPr marL="8070" marR="8070" marT="8070" marB="0" anchor="ctr">
                    <a:lnL>
                      <a:noFill/>
                    </a:lnL>
                    <a:lnR w="12700" cap="flat" cmpd="sng" algn="ctr">
                      <a:solidFill>
                        <a:srgbClr val="FAA21A"/>
                      </a:solidFill>
                      <a:prstDash val="solid"/>
                      <a:round/>
                      <a:headEnd type="none" w="med" len="med"/>
                      <a:tailEnd type="none" w="med" len="med"/>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792842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89932" y="334537"/>
            <a:ext cx="8430322" cy="6356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altLang="en-US" sz="4000" b="1" dirty="0">
                <a:solidFill>
                  <a:schemeClr val="tx2"/>
                </a:solidFill>
                <a:latin typeface="Arial" charset="0"/>
              </a:rPr>
              <a:t>Disability and Access</a:t>
            </a: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p:txBody>
      </p:sp>
      <p:sp>
        <p:nvSpPr>
          <p:cNvPr id="4" name="Rectangle 1">
            <a:extLst>
              <a:ext uri="{FF2B5EF4-FFF2-40B4-BE49-F238E27FC236}">
                <a16:creationId xmlns:a16="http://schemas.microsoft.com/office/drawing/2014/main" id="{8AAB108F-BCC9-479C-9882-470299476B56}"/>
              </a:ext>
            </a:extLst>
          </p:cNvPr>
          <p:cNvSpPr>
            <a:spLocks noChangeArrowheads="1"/>
          </p:cNvSpPr>
          <p:nvPr/>
        </p:nvSpPr>
        <p:spPr bwMode="auto">
          <a:xfrm>
            <a:off x="3925888" y="3341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88BE837C-6882-40A6-9348-B184AF37912B}"/>
              </a:ext>
            </a:extLst>
          </p:cNvPr>
          <p:cNvGraphicFramePr>
            <a:graphicFrameLocks noGrp="1"/>
          </p:cNvGraphicFramePr>
          <p:nvPr>
            <p:extLst>
              <p:ext uri="{D42A27DB-BD31-4B8C-83A1-F6EECF244321}">
                <p14:modId xmlns:p14="http://schemas.microsoft.com/office/powerpoint/2010/main" val="4039304113"/>
              </p:ext>
            </p:extLst>
          </p:nvPr>
        </p:nvGraphicFramePr>
        <p:xfrm>
          <a:off x="803110" y="1887141"/>
          <a:ext cx="7403966" cy="3250988"/>
        </p:xfrm>
        <a:graphic>
          <a:graphicData uri="http://schemas.openxmlformats.org/drawingml/2006/table">
            <a:tbl>
              <a:tblPr firstRow="1" firstCol="1" bandRow="1"/>
              <a:tblGrid>
                <a:gridCol w="1054602">
                  <a:extLst>
                    <a:ext uri="{9D8B030D-6E8A-4147-A177-3AD203B41FA5}">
                      <a16:colId xmlns:a16="http://schemas.microsoft.com/office/drawing/2014/main" val="1129526173"/>
                    </a:ext>
                  </a:extLst>
                </a:gridCol>
                <a:gridCol w="1004850">
                  <a:extLst>
                    <a:ext uri="{9D8B030D-6E8A-4147-A177-3AD203B41FA5}">
                      <a16:colId xmlns:a16="http://schemas.microsoft.com/office/drawing/2014/main" val="1368986772"/>
                    </a:ext>
                  </a:extLst>
                </a:gridCol>
                <a:gridCol w="1004850">
                  <a:extLst>
                    <a:ext uri="{9D8B030D-6E8A-4147-A177-3AD203B41FA5}">
                      <a16:colId xmlns:a16="http://schemas.microsoft.com/office/drawing/2014/main" val="2709725233"/>
                    </a:ext>
                  </a:extLst>
                </a:gridCol>
                <a:gridCol w="1064232">
                  <a:extLst>
                    <a:ext uri="{9D8B030D-6E8A-4147-A177-3AD203B41FA5}">
                      <a16:colId xmlns:a16="http://schemas.microsoft.com/office/drawing/2014/main" val="3044012939"/>
                    </a:ext>
                  </a:extLst>
                </a:gridCol>
                <a:gridCol w="1064232">
                  <a:extLst>
                    <a:ext uri="{9D8B030D-6E8A-4147-A177-3AD203B41FA5}">
                      <a16:colId xmlns:a16="http://schemas.microsoft.com/office/drawing/2014/main" val="3774394201"/>
                    </a:ext>
                  </a:extLst>
                </a:gridCol>
                <a:gridCol w="1105600">
                  <a:extLst>
                    <a:ext uri="{9D8B030D-6E8A-4147-A177-3AD203B41FA5}">
                      <a16:colId xmlns:a16="http://schemas.microsoft.com/office/drawing/2014/main" val="1417229836"/>
                    </a:ext>
                  </a:extLst>
                </a:gridCol>
                <a:gridCol w="1105600">
                  <a:extLst>
                    <a:ext uri="{9D8B030D-6E8A-4147-A177-3AD203B41FA5}">
                      <a16:colId xmlns:a16="http://schemas.microsoft.com/office/drawing/2014/main" val="3047238091"/>
                    </a:ext>
                  </a:extLst>
                </a:gridCol>
              </a:tblGrid>
              <a:tr h="1035208">
                <a:tc gridSpan="7">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Disability by 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State of 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2018 Five-Year ACS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3660508"/>
                  </a:ext>
                </a:extLst>
              </a:tr>
              <a:tr h="222051">
                <a:tc rowSpan="2">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Female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w="1270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1246559262"/>
                  </a:ext>
                </a:extLst>
              </a:tr>
              <a:tr h="439372">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Disabled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Population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Disability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Disabled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Population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Disability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Disabled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Population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Disability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419014129"/>
                  </a:ext>
                </a:extLst>
              </a:tr>
              <a:tr h="222051">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2921524652"/>
                  </a:ext>
                </a:extLst>
              </a:tr>
              <a:tr h="222051">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 to 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4139936855"/>
                  </a:ext>
                </a:extLst>
              </a:tr>
              <a:tr h="222051">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 to 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5,376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10,365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562019853"/>
                  </a:ext>
                </a:extLst>
              </a:tr>
              <a:tr h="222051">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 to 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15,931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12,484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28,415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930557414"/>
                  </a:ext>
                </a:extLst>
              </a:tr>
              <a:tr h="222051">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 to 74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7,279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13,338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2357184547"/>
                  </a:ext>
                </a:extLst>
              </a:tr>
              <a:tr h="222051">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 or Older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9,142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12,234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21,376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2667178860"/>
                  </a:ext>
                </a:extLst>
              </a:tr>
              <a:tr h="222051">
                <a:tc>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41,375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37,969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79,344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4265662158"/>
                  </a:ext>
                </a:extLst>
              </a:tr>
            </a:tbl>
          </a:graphicData>
        </a:graphic>
      </p:graphicFrame>
    </p:spTree>
    <p:extLst>
      <p:ext uri="{BB962C8B-B14F-4D97-AF65-F5344CB8AC3E}">
        <p14:creationId xmlns:p14="http://schemas.microsoft.com/office/powerpoint/2010/main" val="976877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89932" y="334537"/>
            <a:ext cx="8430322" cy="6356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altLang="en-US" sz="4000" b="1" dirty="0">
                <a:solidFill>
                  <a:schemeClr val="tx2"/>
                </a:solidFill>
                <a:latin typeface="Arial" charset="0"/>
              </a:rPr>
              <a:t>Disability and Access</a:t>
            </a: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p:txBody>
      </p:sp>
      <p:sp>
        <p:nvSpPr>
          <p:cNvPr id="4" name="Rectangle 1">
            <a:extLst>
              <a:ext uri="{FF2B5EF4-FFF2-40B4-BE49-F238E27FC236}">
                <a16:creationId xmlns:a16="http://schemas.microsoft.com/office/drawing/2014/main" id="{8AAB108F-BCC9-479C-9882-470299476B56}"/>
              </a:ext>
            </a:extLst>
          </p:cNvPr>
          <p:cNvSpPr>
            <a:spLocks noChangeArrowheads="1"/>
          </p:cNvSpPr>
          <p:nvPr/>
        </p:nvSpPr>
        <p:spPr bwMode="auto">
          <a:xfrm>
            <a:off x="3925888" y="3341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AF0A820D-0014-4081-8C3E-C62A9B4547F4}"/>
              </a:ext>
            </a:extLst>
          </p:cNvPr>
          <p:cNvGraphicFramePr>
            <a:graphicFrameLocks noGrp="1"/>
          </p:cNvGraphicFramePr>
          <p:nvPr>
            <p:extLst>
              <p:ext uri="{D42A27DB-BD31-4B8C-83A1-F6EECF244321}">
                <p14:modId xmlns:p14="http://schemas.microsoft.com/office/powerpoint/2010/main" val="459599093"/>
              </p:ext>
            </p:extLst>
          </p:nvPr>
        </p:nvGraphicFramePr>
        <p:xfrm>
          <a:off x="1669312" y="2179675"/>
          <a:ext cx="5735246" cy="2633150"/>
        </p:xfrm>
        <a:graphic>
          <a:graphicData uri="http://schemas.openxmlformats.org/drawingml/2006/table">
            <a:tbl>
              <a:tblPr firstRow="1" firstCol="1" bandRow="1"/>
              <a:tblGrid>
                <a:gridCol w="2766077">
                  <a:extLst>
                    <a:ext uri="{9D8B030D-6E8A-4147-A177-3AD203B41FA5}">
                      <a16:colId xmlns:a16="http://schemas.microsoft.com/office/drawing/2014/main" val="4111639191"/>
                    </a:ext>
                  </a:extLst>
                </a:gridCol>
                <a:gridCol w="1359540">
                  <a:extLst>
                    <a:ext uri="{9D8B030D-6E8A-4147-A177-3AD203B41FA5}">
                      <a16:colId xmlns:a16="http://schemas.microsoft.com/office/drawing/2014/main" val="1288688596"/>
                    </a:ext>
                  </a:extLst>
                </a:gridCol>
                <a:gridCol w="1609629">
                  <a:extLst>
                    <a:ext uri="{9D8B030D-6E8A-4147-A177-3AD203B41FA5}">
                      <a16:colId xmlns:a16="http://schemas.microsoft.com/office/drawing/2014/main" val="3079205046"/>
                    </a:ext>
                  </a:extLst>
                </a:gridCol>
              </a:tblGrid>
              <a:tr h="818706">
                <a:tc gridSpan="3">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Residents with Disabilities by Subsidized Housing Type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State of 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HUD AFFH Raw Database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1410451"/>
                  </a:ext>
                </a:extLst>
              </a:tr>
              <a:tr h="517744">
                <a:tc>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Program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Disabled 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3603931578"/>
                  </a:ext>
                </a:extLst>
              </a:tr>
              <a:tr h="259340">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Public Housing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3364316968"/>
                  </a:ext>
                </a:extLst>
              </a:tr>
              <a:tr h="259340">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Project Based Section 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2919938719"/>
                  </a:ext>
                </a:extLst>
              </a:tr>
              <a:tr h="259340">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HUD Multifamily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072294895"/>
                  </a:ext>
                </a:extLst>
              </a:tr>
              <a:tr h="259340">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Housing Choice Vouchers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w="12700" cap="flat" cmpd="sng" algn="ctr">
                      <a:solidFill>
                        <a:srgbClr val="FAA21A"/>
                      </a:solidFill>
                      <a:prstDash val="solid"/>
                      <a:round/>
                      <a:headEnd type="none" w="med" len="med"/>
                      <a:tailEnd type="none" w="med" len="med"/>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7,879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a:noFill/>
                    </a:lnL>
                    <a:lnR w="12700" cap="flat" cmpd="sng" algn="ctr">
                      <a:solidFill>
                        <a:srgbClr val="FAA21A"/>
                      </a:solidFill>
                      <a:prstDash val="solid"/>
                      <a:round/>
                      <a:headEnd type="none" w="med" len="med"/>
                      <a:tailEnd type="none" w="med" len="med"/>
                    </a:lnR>
                    <a:lnT>
                      <a:noFill/>
                    </a:lnT>
                    <a:lnB w="19050"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610455338"/>
                  </a:ext>
                </a:extLst>
              </a:tr>
              <a:tr h="259340">
                <a:tc>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w="12700" cap="flat" cmpd="sng" algn="ctr">
                      <a:solidFill>
                        <a:srgbClr val="FAA21A"/>
                      </a:solidFill>
                      <a:prstDash val="solid"/>
                      <a:round/>
                      <a:headEnd type="none" w="med" len="med"/>
                      <a:tailEnd type="none" w="med" len="med"/>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12,811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3,762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nchor="ctr">
                    <a:lnL>
                      <a:noFill/>
                    </a:lnL>
                    <a:lnR w="12700" cap="flat" cmpd="sng" algn="ctr">
                      <a:solidFill>
                        <a:srgbClr val="FAA21A"/>
                      </a:solidFill>
                      <a:prstDash val="solid"/>
                      <a:round/>
                      <a:headEnd type="none" w="med" len="med"/>
                      <a:tailEnd type="none" w="med" len="med"/>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2052643819"/>
                  </a:ext>
                </a:extLst>
              </a:tr>
            </a:tbl>
          </a:graphicData>
        </a:graphic>
      </p:graphicFrame>
    </p:spTree>
    <p:extLst>
      <p:ext uri="{BB962C8B-B14F-4D97-AF65-F5344CB8AC3E}">
        <p14:creationId xmlns:p14="http://schemas.microsoft.com/office/powerpoint/2010/main" val="1359049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89932" y="334537"/>
            <a:ext cx="8430322" cy="6356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altLang="en-US" sz="4000" b="1" dirty="0">
                <a:solidFill>
                  <a:schemeClr val="tx2"/>
                </a:solidFill>
                <a:latin typeface="Arial" charset="0"/>
              </a:rPr>
              <a:t>Fair Housing Complaints</a:t>
            </a: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p:txBody>
      </p:sp>
      <p:sp>
        <p:nvSpPr>
          <p:cNvPr id="4" name="Rectangle 1">
            <a:extLst>
              <a:ext uri="{FF2B5EF4-FFF2-40B4-BE49-F238E27FC236}">
                <a16:creationId xmlns:a16="http://schemas.microsoft.com/office/drawing/2014/main" id="{8AAB108F-BCC9-479C-9882-470299476B56}"/>
              </a:ext>
            </a:extLst>
          </p:cNvPr>
          <p:cNvSpPr>
            <a:spLocks noChangeArrowheads="1"/>
          </p:cNvSpPr>
          <p:nvPr/>
        </p:nvSpPr>
        <p:spPr bwMode="auto">
          <a:xfrm>
            <a:off x="3925888" y="3341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03174310"/>
              </p:ext>
            </p:extLst>
          </p:nvPr>
        </p:nvGraphicFramePr>
        <p:xfrm>
          <a:off x="342900" y="1392795"/>
          <a:ext cx="8377354" cy="4269717"/>
        </p:xfrm>
        <a:graphic>
          <a:graphicData uri="http://schemas.openxmlformats.org/drawingml/2006/table">
            <a:tbl>
              <a:tblPr firstRow="1" firstCol="1" bandRow="1"/>
              <a:tblGrid>
                <a:gridCol w="1601102">
                  <a:extLst>
                    <a:ext uri="{9D8B030D-6E8A-4147-A177-3AD203B41FA5}">
                      <a16:colId xmlns:a16="http://schemas.microsoft.com/office/drawing/2014/main" val="20000"/>
                    </a:ext>
                  </a:extLst>
                </a:gridCol>
                <a:gridCol w="621675">
                  <a:extLst>
                    <a:ext uri="{9D8B030D-6E8A-4147-A177-3AD203B41FA5}">
                      <a16:colId xmlns:a16="http://schemas.microsoft.com/office/drawing/2014/main" val="20001"/>
                    </a:ext>
                  </a:extLst>
                </a:gridCol>
                <a:gridCol w="497339">
                  <a:extLst>
                    <a:ext uri="{9D8B030D-6E8A-4147-A177-3AD203B41FA5}">
                      <a16:colId xmlns:a16="http://schemas.microsoft.com/office/drawing/2014/main" val="20002"/>
                    </a:ext>
                  </a:extLst>
                </a:gridCol>
                <a:gridCol w="559508">
                  <a:extLst>
                    <a:ext uri="{9D8B030D-6E8A-4147-A177-3AD203B41FA5}">
                      <a16:colId xmlns:a16="http://schemas.microsoft.com/office/drawing/2014/main" val="20003"/>
                    </a:ext>
                  </a:extLst>
                </a:gridCol>
                <a:gridCol w="435172">
                  <a:extLst>
                    <a:ext uri="{9D8B030D-6E8A-4147-A177-3AD203B41FA5}">
                      <a16:colId xmlns:a16="http://schemas.microsoft.com/office/drawing/2014/main" val="20004"/>
                    </a:ext>
                  </a:extLst>
                </a:gridCol>
                <a:gridCol w="497339">
                  <a:extLst>
                    <a:ext uri="{9D8B030D-6E8A-4147-A177-3AD203B41FA5}">
                      <a16:colId xmlns:a16="http://schemas.microsoft.com/office/drawing/2014/main" val="20005"/>
                    </a:ext>
                  </a:extLst>
                </a:gridCol>
                <a:gridCol w="423429">
                  <a:extLst>
                    <a:ext uri="{9D8B030D-6E8A-4147-A177-3AD203B41FA5}">
                      <a16:colId xmlns:a16="http://schemas.microsoft.com/office/drawing/2014/main" val="20006"/>
                    </a:ext>
                  </a:extLst>
                </a:gridCol>
                <a:gridCol w="595426">
                  <a:extLst>
                    <a:ext uri="{9D8B030D-6E8A-4147-A177-3AD203B41FA5}">
                      <a16:colId xmlns:a16="http://schemas.microsoft.com/office/drawing/2014/main" val="20007"/>
                    </a:ext>
                  </a:extLst>
                </a:gridCol>
                <a:gridCol w="549127">
                  <a:extLst>
                    <a:ext uri="{9D8B030D-6E8A-4147-A177-3AD203B41FA5}">
                      <a16:colId xmlns:a16="http://schemas.microsoft.com/office/drawing/2014/main" val="20008"/>
                    </a:ext>
                  </a:extLst>
                </a:gridCol>
                <a:gridCol w="421376">
                  <a:extLst>
                    <a:ext uri="{9D8B030D-6E8A-4147-A177-3AD203B41FA5}">
                      <a16:colId xmlns:a16="http://schemas.microsoft.com/office/drawing/2014/main" val="20009"/>
                    </a:ext>
                  </a:extLst>
                </a:gridCol>
                <a:gridCol w="497339">
                  <a:extLst>
                    <a:ext uri="{9D8B030D-6E8A-4147-A177-3AD203B41FA5}">
                      <a16:colId xmlns:a16="http://schemas.microsoft.com/office/drawing/2014/main" val="20010"/>
                    </a:ext>
                  </a:extLst>
                </a:gridCol>
                <a:gridCol w="497339">
                  <a:extLst>
                    <a:ext uri="{9D8B030D-6E8A-4147-A177-3AD203B41FA5}">
                      <a16:colId xmlns:a16="http://schemas.microsoft.com/office/drawing/2014/main" val="20011"/>
                    </a:ext>
                  </a:extLst>
                </a:gridCol>
                <a:gridCol w="621675">
                  <a:extLst>
                    <a:ext uri="{9D8B030D-6E8A-4147-A177-3AD203B41FA5}">
                      <a16:colId xmlns:a16="http://schemas.microsoft.com/office/drawing/2014/main" val="20012"/>
                    </a:ext>
                  </a:extLst>
                </a:gridCol>
                <a:gridCol w="559508">
                  <a:extLst>
                    <a:ext uri="{9D8B030D-6E8A-4147-A177-3AD203B41FA5}">
                      <a16:colId xmlns:a16="http://schemas.microsoft.com/office/drawing/2014/main" val="20013"/>
                    </a:ext>
                  </a:extLst>
                </a:gridCol>
              </a:tblGrid>
              <a:tr h="737341">
                <a:tc gridSpan="14">
                  <a:txBody>
                    <a:bodyPr/>
                    <a:lstStyle/>
                    <a:p>
                      <a:pPr marL="0" marR="0" algn="ctr">
                        <a:lnSpc>
                          <a:spcPct val="115000"/>
                        </a:lnSpc>
                        <a:spcBef>
                          <a:spcPts val="0"/>
                        </a:spcBef>
                        <a:spcAft>
                          <a:spcPts val="0"/>
                        </a:spcAft>
                      </a:pPr>
                      <a:r>
                        <a:rPr lang="en-US" sz="1400" b="1" dirty="0">
                          <a:solidFill>
                            <a:srgbClr val="FFFFFF"/>
                          </a:solidFill>
                          <a:effectLst/>
                          <a:latin typeface="Arial"/>
                          <a:ea typeface="Times New Roman"/>
                          <a:cs typeface="Times New Roman"/>
                        </a:rPr>
                        <a:t>Fair Housing Complaints with Cause by Basis</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solidFill>
                            <a:srgbClr val="FFFFFF"/>
                          </a:solidFill>
                          <a:effectLst/>
                          <a:latin typeface="Arial"/>
                          <a:ea typeface="Times New Roman"/>
                          <a:cs typeface="Times New Roman"/>
                        </a:rPr>
                        <a:t>State of North Dakota</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solidFill>
                            <a:srgbClr val="FFFFFF"/>
                          </a:solidFill>
                          <a:effectLst/>
                          <a:latin typeface="Arial"/>
                          <a:ea typeface="Calibri"/>
                          <a:cs typeface="Times New Roman"/>
                        </a:rPr>
                        <a:t>HUD Fair Housing Complaints</a:t>
                      </a:r>
                      <a:endParaRPr lang="en-US" sz="1400" dirty="0">
                        <a:effectLst/>
                        <a:latin typeface="Calibri"/>
                        <a:ea typeface="Calibri"/>
                        <a:cs typeface="Times New Roman"/>
                      </a:endParaRPr>
                    </a:p>
                  </a:txBody>
                  <a:tcPr marL="68580" marR="68580" marT="0" marB="0">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0667">
                <a:tc>
                  <a:txBody>
                    <a:bodyPr/>
                    <a:lstStyle/>
                    <a:p>
                      <a:pPr marL="0" marR="0">
                        <a:lnSpc>
                          <a:spcPct val="115000"/>
                        </a:lnSpc>
                        <a:spcBef>
                          <a:spcPts val="0"/>
                        </a:spcBef>
                        <a:spcAft>
                          <a:spcPts val="0"/>
                        </a:spcAft>
                      </a:pPr>
                      <a:r>
                        <a:rPr lang="en-US" sz="1400" b="1">
                          <a:solidFill>
                            <a:srgbClr val="000000"/>
                          </a:solidFill>
                          <a:effectLst/>
                          <a:latin typeface="Arial"/>
                          <a:ea typeface="Times New Roman"/>
                          <a:cs typeface="Times New Roman"/>
                        </a:rPr>
                        <a:t>Basis</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000" b="1">
                          <a:solidFill>
                            <a:srgbClr val="000000"/>
                          </a:solidFill>
                          <a:effectLst/>
                          <a:latin typeface="Arial"/>
                          <a:ea typeface="Times New Roman"/>
                          <a:cs typeface="Times New Roman"/>
                        </a:rPr>
                        <a:t>2008</a:t>
                      </a:r>
                      <a:endParaRPr lang="en-US" sz="10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000" b="1">
                          <a:solidFill>
                            <a:srgbClr val="000000"/>
                          </a:solidFill>
                          <a:effectLst/>
                          <a:latin typeface="Arial"/>
                          <a:ea typeface="Times New Roman"/>
                          <a:cs typeface="Times New Roman"/>
                        </a:rPr>
                        <a:t>2009</a:t>
                      </a:r>
                      <a:endParaRPr lang="en-US" sz="10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000" b="1">
                          <a:solidFill>
                            <a:srgbClr val="000000"/>
                          </a:solidFill>
                          <a:effectLst/>
                          <a:latin typeface="Arial"/>
                          <a:ea typeface="Times New Roman"/>
                          <a:cs typeface="Times New Roman"/>
                        </a:rPr>
                        <a:t>2010</a:t>
                      </a:r>
                      <a:endParaRPr lang="en-US" sz="10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000" b="1">
                          <a:solidFill>
                            <a:srgbClr val="000000"/>
                          </a:solidFill>
                          <a:effectLst/>
                          <a:latin typeface="Arial"/>
                          <a:ea typeface="Times New Roman"/>
                          <a:cs typeface="Times New Roman"/>
                        </a:rPr>
                        <a:t>2011</a:t>
                      </a:r>
                      <a:endParaRPr lang="en-US" sz="10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000" b="1">
                          <a:solidFill>
                            <a:srgbClr val="000000"/>
                          </a:solidFill>
                          <a:effectLst/>
                          <a:latin typeface="Arial"/>
                          <a:ea typeface="Times New Roman"/>
                          <a:cs typeface="Times New Roman"/>
                        </a:rPr>
                        <a:t>2012</a:t>
                      </a:r>
                      <a:endParaRPr lang="en-US" sz="10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000" b="1">
                          <a:solidFill>
                            <a:srgbClr val="000000"/>
                          </a:solidFill>
                          <a:effectLst/>
                          <a:latin typeface="Arial"/>
                          <a:ea typeface="Times New Roman"/>
                          <a:cs typeface="Times New Roman"/>
                        </a:rPr>
                        <a:t>2013</a:t>
                      </a:r>
                      <a:endParaRPr lang="en-US" sz="10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000" b="1">
                          <a:solidFill>
                            <a:srgbClr val="000000"/>
                          </a:solidFill>
                          <a:effectLst/>
                          <a:latin typeface="Arial"/>
                          <a:ea typeface="Times New Roman"/>
                          <a:cs typeface="Times New Roman"/>
                        </a:rPr>
                        <a:t>2014</a:t>
                      </a:r>
                      <a:endParaRPr lang="en-US" sz="10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000" b="1">
                          <a:solidFill>
                            <a:srgbClr val="000000"/>
                          </a:solidFill>
                          <a:effectLst/>
                          <a:latin typeface="Arial"/>
                          <a:ea typeface="Times New Roman"/>
                          <a:cs typeface="Times New Roman"/>
                        </a:rPr>
                        <a:t>2015</a:t>
                      </a:r>
                      <a:endParaRPr lang="en-US" sz="10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000" b="1">
                          <a:solidFill>
                            <a:srgbClr val="000000"/>
                          </a:solidFill>
                          <a:effectLst/>
                          <a:latin typeface="Arial"/>
                          <a:ea typeface="Times New Roman"/>
                          <a:cs typeface="Times New Roman"/>
                        </a:rPr>
                        <a:t>2016</a:t>
                      </a:r>
                      <a:endParaRPr lang="en-US" sz="10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000" b="1">
                          <a:solidFill>
                            <a:srgbClr val="000000"/>
                          </a:solidFill>
                          <a:effectLst/>
                          <a:latin typeface="Arial"/>
                          <a:ea typeface="Times New Roman"/>
                          <a:cs typeface="Times New Roman"/>
                        </a:rPr>
                        <a:t>2017</a:t>
                      </a:r>
                      <a:endParaRPr lang="en-US" sz="10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000" b="1">
                          <a:solidFill>
                            <a:srgbClr val="000000"/>
                          </a:solidFill>
                          <a:effectLst/>
                          <a:latin typeface="Arial"/>
                          <a:ea typeface="Times New Roman"/>
                          <a:cs typeface="Times New Roman"/>
                        </a:rPr>
                        <a:t>2018</a:t>
                      </a:r>
                      <a:endParaRPr lang="en-US" sz="10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000" b="1" dirty="0">
                          <a:solidFill>
                            <a:srgbClr val="000000"/>
                          </a:solidFill>
                          <a:effectLst/>
                          <a:latin typeface="Arial"/>
                          <a:ea typeface="Times New Roman"/>
                          <a:cs typeface="Times New Roman"/>
                        </a:rPr>
                        <a:t>2019</a:t>
                      </a:r>
                      <a:endParaRPr lang="en-US" sz="1000" dirty="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400" b="1">
                          <a:solidFill>
                            <a:srgbClr val="000000"/>
                          </a:solidFill>
                          <a:effectLst/>
                          <a:latin typeface="Arial"/>
                          <a:ea typeface="Times New Roman"/>
                          <a:cs typeface="Times New Roman"/>
                        </a:rPr>
                        <a:t>Total</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1"/>
                  </a:ext>
                </a:extLst>
              </a:tr>
              <a:tr h="270667">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Disability</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9</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18</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12</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13</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13</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15</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5</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dirty="0">
                          <a:solidFill>
                            <a:srgbClr val="000000"/>
                          </a:solidFill>
                          <a:effectLst/>
                          <a:latin typeface="Arial"/>
                          <a:ea typeface="Times New Roman"/>
                          <a:cs typeface="Times New Roman"/>
                        </a:rPr>
                        <a:t>9</a:t>
                      </a:r>
                      <a:endParaRPr lang="en-US" sz="1400" dirty="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27</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5</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147</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2"/>
                  </a:ext>
                </a:extLst>
              </a:tr>
              <a:tr h="270667">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Familial Status</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5</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12</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21</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3"/>
                  </a:ext>
                </a:extLst>
              </a:tr>
              <a:tr h="270667">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Public Assistance</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3</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2</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2</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2</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3</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2</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16</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4"/>
                  </a:ext>
                </a:extLst>
              </a:tr>
              <a:tr h="270667">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Race</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2</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10</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5"/>
                  </a:ext>
                </a:extLst>
              </a:tr>
              <a:tr h="270667">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National Origin</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2</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7</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6"/>
                  </a:ext>
                </a:extLst>
              </a:tr>
              <a:tr h="270667">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Color</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4</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7"/>
                  </a:ext>
                </a:extLst>
              </a:tr>
              <a:tr h="270667">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Sex</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3</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8"/>
                  </a:ext>
                </a:extLst>
              </a:tr>
              <a:tr h="270667">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Age</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3</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9"/>
                  </a:ext>
                </a:extLst>
              </a:tr>
              <a:tr h="270667">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Marital Status</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2</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10"/>
                  </a:ext>
                </a:extLst>
              </a:tr>
              <a:tr h="270667">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Retaliation</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11"/>
                  </a:ext>
                </a:extLst>
              </a:tr>
              <a:tr h="284372">
                <a:tc>
                  <a:txBody>
                    <a:bodyPr/>
                    <a:lstStyle/>
                    <a:p>
                      <a:pPr marL="0" marR="0">
                        <a:lnSpc>
                          <a:spcPct val="115000"/>
                        </a:lnSpc>
                        <a:spcBef>
                          <a:spcPts val="0"/>
                        </a:spcBef>
                        <a:spcAft>
                          <a:spcPts val="0"/>
                        </a:spcAft>
                      </a:pPr>
                      <a:r>
                        <a:rPr lang="en-US" sz="1400" b="1">
                          <a:solidFill>
                            <a:srgbClr val="000000"/>
                          </a:solidFill>
                          <a:effectLst/>
                          <a:latin typeface="Arial"/>
                          <a:ea typeface="Arial Unicode MS"/>
                          <a:cs typeface="Times New Roman"/>
                        </a:rPr>
                        <a:t>Total Basis</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solidFill>
                            <a:srgbClr val="000000"/>
                          </a:solidFill>
                          <a:effectLst/>
                          <a:latin typeface="Arial"/>
                          <a:ea typeface="Times New Roman"/>
                          <a:cs typeface="Times New Roman"/>
                        </a:rPr>
                        <a:t>15</a:t>
                      </a:r>
                      <a:endParaRPr lang="en-US" sz="14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solidFill>
                            <a:srgbClr val="000000"/>
                          </a:solidFill>
                          <a:effectLst/>
                          <a:latin typeface="Arial"/>
                          <a:ea typeface="Times New Roman"/>
                          <a:cs typeface="Times New Roman"/>
                        </a:rPr>
                        <a:t>35</a:t>
                      </a:r>
                      <a:endParaRPr lang="en-US" sz="14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solidFill>
                            <a:srgbClr val="000000"/>
                          </a:solidFill>
                          <a:effectLst/>
                          <a:latin typeface="Arial"/>
                          <a:ea typeface="Times New Roman"/>
                          <a:cs typeface="Times New Roman"/>
                        </a:rPr>
                        <a:t>17</a:t>
                      </a:r>
                      <a:endParaRPr lang="en-US" sz="14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solidFill>
                            <a:srgbClr val="000000"/>
                          </a:solidFill>
                          <a:effectLst/>
                          <a:latin typeface="Arial"/>
                          <a:ea typeface="Times New Roman"/>
                          <a:cs typeface="Times New Roman"/>
                        </a:rPr>
                        <a:t>11</a:t>
                      </a:r>
                      <a:endParaRPr lang="en-US" sz="14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solidFill>
                            <a:srgbClr val="000000"/>
                          </a:solidFill>
                          <a:effectLst/>
                          <a:latin typeface="Arial"/>
                          <a:ea typeface="Times New Roman"/>
                          <a:cs typeface="Times New Roman"/>
                        </a:rPr>
                        <a:t>18</a:t>
                      </a:r>
                      <a:endParaRPr lang="en-US" sz="14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solidFill>
                            <a:srgbClr val="000000"/>
                          </a:solidFill>
                          <a:effectLst/>
                          <a:latin typeface="Arial"/>
                          <a:ea typeface="Times New Roman"/>
                          <a:cs typeface="Times New Roman"/>
                        </a:rPr>
                        <a:t>14</a:t>
                      </a:r>
                      <a:endParaRPr lang="en-US" sz="14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solidFill>
                            <a:srgbClr val="000000"/>
                          </a:solidFill>
                          <a:effectLst/>
                          <a:latin typeface="Arial"/>
                          <a:ea typeface="Times New Roman"/>
                          <a:cs typeface="Times New Roman"/>
                        </a:rPr>
                        <a:t>23</a:t>
                      </a:r>
                      <a:endParaRPr lang="en-US" sz="14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solidFill>
                            <a:srgbClr val="000000"/>
                          </a:solidFill>
                          <a:effectLst/>
                          <a:latin typeface="Arial"/>
                          <a:ea typeface="Times New Roman"/>
                          <a:cs typeface="Times New Roman"/>
                        </a:rPr>
                        <a:t>9</a:t>
                      </a:r>
                      <a:endParaRPr lang="en-US" sz="14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solidFill>
                            <a:srgbClr val="000000"/>
                          </a:solidFill>
                          <a:effectLst/>
                          <a:latin typeface="Arial"/>
                          <a:ea typeface="Times New Roman"/>
                          <a:cs typeface="Times New Roman"/>
                        </a:rPr>
                        <a:t>13</a:t>
                      </a:r>
                      <a:endParaRPr lang="en-US" sz="14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solidFill>
                            <a:srgbClr val="000000"/>
                          </a:solidFill>
                          <a:effectLst/>
                          <a:latin typeface="Arial"/>
                          <a:ea typeface="Times New Roman"/>
                          <a:cs typeface="Times New Roman"/>
                        </a:rPr>
                        <a:t>34</a:t>
                      </a:r>
                      <a:endParaRPr lang="en-US" sz="14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solidFill>
                            <a:srgbClr val="000000"/>
                          </a:solidFill>
                          <a:effectLst/>
                          <a:latin typeface="Arial"/>
                          <a:ea typeface="Times New Roman"/>
                          <a:cs typeface="Times New Roman"/>
                        </a:rPr>
                        <a:t>9</a:t>
                      </a:r>
                      <a:endParaRPr lang="en-US" sz="14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solidFill>
                            <a:srgbClr val="000000"/>
                          </a:solidFill>
                          <a:effectLst/>
                          <a:latin typeface="Arial"/>
                          <a:ea typeface="Times New Roman"/>
                          <a:cs typeface="Times New Roman"/>
                        </a:rPr>
                        <a:t>16</a:t>
                      </a:r>
                      <a:endParaRPr lang="en-US" sz="14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solidFill>
                            <a:srgbClr val="000000"/>
                          </a:solidFill>
                          <a:effectLst/>
                          <a:latin typeface="Arial"/>
                          <a:ea typeface="Times New Roman"/>
                          <a:cs typeface="Times New Roman"/>
                        </a:rPr>
                        <a:t>214</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extLst>
                  <a:ext uri="{0D108BD9-81ED-4DB2-BD59-A6C34878D82A}">
                    <a16:rowId xmlns:a16="http://schemas.microsoft.com/office/drawing/2014/main" val="10012"/>
                  </a:ext>
                </a:extLst>
              </a:tr>
              <a:tr h="270667">
                <a:tc>
                  <a:txBody>
                    <a:bodyPr/>
                    <a:lstStyle/>
                    <a:p>
                      <a:pPr marL="0" marR="0">
                        <a:lnSpc>
                          <a:spcPct val="115000"/>
                        </a:lnSpc>
                        <a:spcBef>
                          <a:spcPts val="0"/>
                        </a:spcBef>
                        <a:spcAft>
                          <a:spcPts val="0"/>
                        </a:spcAft>
                      </a:pPr>
                      <a:r>
                        <a:rPr lang="en-US" sz="1400">
                          <a:solidFill>
                            <a:srgbClr val="000000"/>
                          </a:solidFill>
                          <a:effectLst/>
                          <a:latin typeface="Arial"/>
                          <a:ea typeface="Arial Unicode MS"/>
                          <a:cs typeface="Times New Roman"/>
                        </a:rPr>
                        <a:t>Total Complaints</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15</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36</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17</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11</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18</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14</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23</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9</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13</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34</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9</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16</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dirty="0">
                          <a:solidFill>
                            <a:srgbClr val="000000"/>
                          </a:solidFill>
                          <a:effectLst/>
                          <a:latin typeface="Arial"/>
                          <a:ea typeface="Times New Roman"/>
                          <a:cs typeface="Times New Roman"/>
                        </a:rPr>
                        <a:t>199</a:t>
                      </a:r>
                      <a:endParaRPr lang="en-US" sz="1400" dirty="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47729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67628" y="334537"/>
            <a:ext cx="8430323" cy="6322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buClr>
                <a:srgbClr val="000099"/>
              </a:buClr>
              <a:buSzPct val="75000"/>
            </a:pPr>
            <a:r>
              <a:rPr lang="en-US" altLang="en-US" sz="4800" b="1" dirty="0">
                <a:solidFill>
                  <a:schemeClr val="tx2"/>
                </a:solidFill>
                <a:latin typeface="Arial" charset="0"/>
              </a:rPr>
              <a:t>North Dakota Analysis of Impediments (AI)</a:t>
            </a:r>
          </a:p>
          <a:p>
            <a:pPr lvl="1" algn="ctr" fontAlgn="base">
              <a:spcBef>
                <a:spcPct val="20000"/>
              </a:spcBef>
              <a:spcAft>
                <a:spcPct val="0"/>
              </a:spcAft>
              <a:buClr>
                <a:srgbClr val="000099"/>
              </a:buClr>
              <a:buSzPct val="75000"/>
            </a:pPr>
            <a:endParaRPr lang="en-US" altLang="en-US" sz="3200" b="1" dirty="0">
              <a:solidFill>
                <a:schemeClr val="bg1"/>
              </a:solidFill>
              <a:latin typeface="Arial" charset="0"/>
            </a:endParaRPr>
          </a:p>
          <a:p>
            <a:pPr lvl="1" algn="ctr" fontAlgn="base">
              <a:spcBef>
                <a:spcPct val="20000"/>
              </a:spcBef>
              <a:spcAft>
                <a:spcPct val="0"/>
              </a:spcAft>
              <a:buClr>
                <a:srgbClr val="000099"/>
              </a:buClr>
              <a:buSzPct val="75000"/>
            </a:pPr>
            <a:r>
              <a:rPr lang="en-US" altLang="en-US" sz="3200" b="1" dirty="0">
                <a:solidFill>
                  <a:schemeClr val="bg1"/>
                </a:solidFill>
                <a:latin typeface="Arial" charset="0"/>
              </a:rPr>
              <a:t>Entitlement jurisdictions must:</a:t>
            </a:r>
          </a:p>
          <a:p>
            <a:pPr lvl="1" algn="ctr" fontAlgn="base">
              <a:spcBef>
                <a:spcPct val="20000"/>
              </a:spcBef>
              <a:spcAft>
                <a:spcPct val="0"/>
              </a:spcAft>
              <a:buClr>
                <a:srgbClr val="000099"/>
              </a:buClr>
              <a:buSzPct val="75000"/>
            </a:pPr>
            <a:r>
              <a:rPr lang="en-US" altLang="en-US" sz="3200" b="1" dirty="0">
                <a:solidFill>
                  <a:schemeClr val="bg1"/>
                </a:solidFill>
                <a:latin typeface="Arial" charset="0"/>
              </a:rPr>
              <a:t>Certify that they are affirmatively furthering fair housing (AFFH) as a condition of receiving federal funds for housing from HUD</a:t>
            </a:r>
          </a:p>
        </p:txBody>
      </p:sp>
    </p:spTree>
    <p:extLst>
      <p:ext uri="{BB962C8B-B14F-4D97-AF65-F5344CB8AC3E}">
        <p14:creationId xmlns:p14="http://schemas.microsoft.com/office/powerpoint/2010/main" val="3953405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89932" y="334537"/>
            <a:ext cx="8430322" cy="6356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altLang="en-US" sz="4000" b="1" dirty="0">
                <a:solidFill>
                  <a:schemeClr val="tx2"/>
                </a:solidFill>
                <a:latin typeface="Arial" charset="0"/>
              </a:rPr>
              <a:t>Fair Housing Survey</a:t>
            </a: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p:txBody>
      </p:sp>
      <p:sp>
        <p:nvSpPr>
          <p:cNvPr id="4" name="Rectangle 1">
            <a:extLst>
              <a:ext uri="{FF2B5EF4-FFF2-40B4-BE49-F238E27FC236}">
                <a16:creationId xmlns:a16="http://schemas.microsoft.com/office/drawing/2014/main" id="{8AAB108F-BCC9-479C-9882-470299476B56}"/>
              </a:ext>
            </a:extLst>
          </p:cNvPr>
          <p:cNvSpPr>
            <a:spLocks noChangeArrowheads="1"/>
          </p:cNvSpPr>
          <p:nvPr/>
        </p:nvSpPr>
        <p:spPr bwMode="auto">
          <a:xfrm>
            <a:off x="3925888" y="3341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782080425"/>
              </p:ext>
            </p:extLst>
          </p:nvPr>
        </p:nvGraphicFramePr>
        <p:xfrm>
          <a:off x="1557899" y="1843273"/>
          <a:ext cx="5894387" cy="2329914"/>
        </p:xfrm>
        <a:graphic>
          <a:graphicData uri="http://schemas.openxmlformats.org/drawingml/2006/table">
            <a:tbl>
              <a:tblPr firstRow="1" firstCol="1" bandRow="1"/>
              <a:tblGrid>
                <a:gridCol w="3874224">
                  <a:extLst>
                    <a:ext uri="{9D8B030D-6E8A-4147-A177-3AD203B41FA5}">
                      <a16:colId xmlns:a16="http://schemas.microsoft.com/office/drawing/2014/main" val="20000"/>
                    </a:ext>
                  </a:extLst>
                </a:gridCol>
                <a:gridCol w="2020163">
                  <a:extLst>
                    <a:ext uri="{9D8B030D-6E8A-4147-A177-3AD203B41FA5}">
                      <a16:colId xmlns:a16="http://schemas.microsoft.com/office/drawing/2014/main" val="20001"/>
                    </a:ext>
                  </a:extLst>
                </a:gridCol>
              </a:tblGrid>
              <a:tr h="952596">
                <a:tc gridSpan="2">
                  <a:txBody>
                    <a:bodyPr/>
                    <a:lstStyle/>
                    <a:p>
                      <a:pPr marL="0" marR="0" algn="ctr">
                        <a:lnSpc>
                          <a:spcPct val="115000"/>
                        </a:lnSpc>
                        <a:spcBef>
                          <a:spcPts val="0"/>
                        </a:spcBef>
                        <a:spcAft>
                          <a:spcPts val="0"/>
                        </a:spcAft>
                      </a:pPr>
                      <a:r>
                        <a:rPr lang="en-US" sz="1400" b="1" dirty="0">
                          <a:solidFill>
                            <a:srgbClr val="FFFFFF"/>
                          </a:solidFill>
                          <a:effectLst/>
                          <a:latin typeface="Arial"/>
                          <a:ea typeface="Calibri"/>
                          <a:cs typeface="Times New Roman"/>
                        </a:rPr>
                        <a:t>How familiar are you with fair housing laws?</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solidFill>
                            <a:srgbClr val="FFFFFF"/>
                          </a:solidFill>
                          <a:effectLst/>
                          <a:latin typeface="Arial"/>
                          <a:ea typeface="Calibri"/>
                          <a:cs typeface="Times New Roman"/>
                        </a:rPr>
                        <a:t>State of North Dakota</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solidFill>
                            <a:srgbClr val="FFFFFF"/>
                          </a:solidFill>
                          <a:effectLst/>
                          <a:latin typeface="Arial"/>
                          <a:ea typeface="Calibri"/>
                          <a:cs typeface="Times New Roman"/>
                        </a:rPr>
                        <a:t>Fair Housing Survey</a:t>
                      </a:r>
                      <a:endParaRPr lang="en-US" sz="1400" dirty="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extLst>
                  <a:ext uri="{0D108BD9-81ED-4DB2-BD59-A6C34878D82A}">
                    <a16:rowId xmlns:a16="http://schemas.microsoft.com/office/drawing/2014/main" val="10000"/>
                  </a:ext>
                </a:extLst>
              </a:tr>
              <a:tr h="205967">
                <a:tc>
                  <a:txBody>
                    <a:bodyPr/>
                    <a:lstStyle/>
                    <a:p>
                      <a:pPr marL="0" marR="0">
                        <a:lnSpc>
                          <a:spcPct val="115000"/>
                        </a:lnSpc>
                        <a:spcBef>
                          <a:spcPts val="0"/>
                        </a:spcBef>
                        <a:spcAft>
                          <a:spcPts val="0"/>
                        </a:spcAft>
                      </a:pPr>
                      <a:r>
                        <a:rPr lang="en-US" sz="1400" b="1">
                          <a:effectLst/>
                          <a:latin typeface="Arial"/>
                          <a:ea typeface="Calibri"/>
                          <a:cs typeface="Times New Roman"/>
                        </a:rPr>
                        <a:t>Response</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effectLst/>
                          <a:latin typeface="Arial"/>
                          <a:ea typeface="Calibri"/>
                          <a:cs typeface="Times New Roman"/>
                        </a:rPr>
                        <a:t>Total</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1"/>
                  </a:ext>
                </a:extLst>
              </a:tr>
              <a:tr h="205967">
                <a:tc>
                  <a:txBody>
                    <a:bodyPr/>
                    <a:lstStyle/>
                    <a:p>
                      <a:pPr marL="0" marR="0">
                        <a:lnSpc>
                          <a:spcPct val="115000"/>
                        </a:lnSpc>
                        <a:spcBef>
                          <a:spcPts val="0"/>
                        </a:spcBef>
                        <a:spcAft>
                          <a:spcPts val="0"/>
                        </a:spcAft>
                      </a:pPr>
                      <a:r>
                        <a:rPr lang="en-US" sz="1400">
                          <a:effectLst/>
                          <a:latin typeface="Arial"/>
                          <a:ea typeface="Calibri"/>
                          <a:cs typeface="Times New Roman"/>
                        </a:rPr>
                        <a:t>Not Familiar</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400">
                          <a:effectLst/>
                          <a:latin typeface="Arial"/>
                          <a:ea typeface="Times New Roman"/>
                          <a:cs typeface="Times New Roman"/>
                        </a:rPr>
                        <a:t>16</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2"/>
                  </a:ext>
                </a:extLst>
              </a:tr>
              <a:tr h="205967">
                <a:tc>
                  <a:txBody>
                    <a:bodyPr/>
                    <a:lstStyle/>
                    <a:p>
                      <a:pPr marL="0" marR="0">
                        <a:lnSpc>
                          <a:spcPct val="115000"/>
                        </a:lnSpc>
                        <a:spcBef>
                          <a:spcPts val="0"/>
                        </a:spcBef>
                        <a:spcAft>
                          <a:spcPts val="0"/>
                        </a:spcAft>
                      </a:pPr>
                      <a:r>
                        <a:rPr lang="en-US" sz="1400">
                          <a:effectLst/>
                          <a:latin typeface="Arial"/>
                          <a:ea typeface="Times New Roman"/>
                          <a:cs typeface="Times New Roman"/>
                        </a:rPr>
                        <a:t>Somewhat Familiar</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400">
                          <a:effectLst/>
                          <a:latin typeface="Arial"/>
                          <a:ea typeface="Times New Roman"/>
                          <a:cs typeface="Times New Roman"/>
                        </a:rPr>
                        <a:t>21</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3"/>
                  </a:ext>
                </a:extLst>
              </a:tr>
              <a:tr h="205967">
                <a:tc>
                  <a:txBody>
                    <a:bodyPr/>
                    <a:lstStyle/>
                    <a:p>
                      <a:pPr marL="0" marR="0">
                        <a:lnSpc>
                          <a:spcPct val="115000"/>
                        </a:lnSpc>
                        <a:spcBef>
                          <a:spcPts val="0"/>
                        </a:spcBef>
                        <a:spcAft>
                          <a:spcPts val="0"/>
                        </a:spcAft>
                      </a:pPr>
                      <a:r>
                        <a:rPr lang="en-US" sz="1400">
                          <a:effectLst/>
                          <a:latin typeface="Arial"/>
                          <a:ea typeface="Times New Roman"/>
                          <a:cs typeface="Times New Roman"/>
                        </a:rPr>
                        <a:t>Very Familiar</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effectLst/>
                          <a:latin typeface="Arial"/>
                          <a:ea typeface="Times New Roman"/>
                          <a:cs typeface="Times New Roman"/>
                        </a:rPr>
                        <a:t>12</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dot"/>
                      <a:round/>
                      <a:headEnd type="none" w="med" len="med"/>
                      <a:tailEnd type="none" w="med" len="med"/>
                    </a:lnB>
                    <a:solidFill>
                      <a:srgbClr val="E7E6E6"/>
                    </a:solidFill>
                  </a:tcPr>
                </a:tc>
                <a:extLst>
                  <a:ext uri="{0D108BD9-81ED-4DB2-BD59-A6C34878D82A}">
                    <a16:rowId xmlns:a16="http://schemas.microsoft.com/office/drawing/2014/main" val="10004"/>
                  </a:ext>
                </a:extLst>
              </a:tr>
              <a:tr h="205967">
                <a:tc>
                  <a:txBody>
                    <a:bodyPr/>
                    <a:lstStyle/>
                    <a:p>
                      <a:pPr marL="0" marR="0">
                        <a:lnSpc>
                          <a:spcPct val="115000"/>
                        </a:lnSpc>
                        <a:spcBef>
                          <a:spcPts val="0"/>
                        </a:spcBef>
                        <a:spcAft>
                          <a:spcPts val="0"/>
                        </a:spcAft>
                      </a:pPr>
                      <a:r>
                        <a:rPr lang="en-US" sz="1400">
                          <a:effectLst/>
                          <a:latin typeface="Arial"/>
                          <a:ea typeface="Calibri"/>
                          <a:cs typeface="Times New Roman"/>
                        </a:rPr>
                        <a:t>Missing</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dot"/>
                      <a:round/>
                      <a:headEnd type="none" w="med" len="med"/>
                      <a:tailEnd type="none" w="med" len="med"/>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effectLst/>
                          <a:latin typeface="Arial"/>
                          <a:ea typeface="Times New Roman"/>
                          <a:cs typeface="Times New Roman"/>
                        </a:rPr>
                        <a:t>16</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5"/>
                  </a:ext>
                </a:extLst>
              </a:tr>
              <a:tr h="205967">
                <a:tc>
                  <a:txBody>
                    <a:bodyPr/>
                    <a:lstStyle/>
                    <a:p>
                      <a:pPr marL="0" marR="0">
                        <a:lnSpc>
                          <a:spcPct val="115000"/>
                        </a:lnSpc>
                        <a:spcBef>
                          <a:spcPts val="0"/>
                        </a:spcBef>
                        <a:spcAft>
                          <a:spcPts val="0"/>
                        </a:spcAft>
                      </a:pPr>
                      <a:r>
                        <a:rPr lang="en-US" sz="1400" b="1">
                          <a:effectLst/>
                          <a:latin typeface="Arial"/>
                          <a:ea typeface="Calibri"/>
                          <a:cs typeface="Times New Roman"/>
                        </a:rPr>
                        <a:t>Total</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dirty="0">
                          <a:effectLst/>
                          <a:latin typeface="Arial"/>
                          <a:ea typeface="Calibri"/>
                          <a:cs typeface="Times New Roman"/>
                        </a:rPr>
                        <a:t>65</a:t>
                      </a:r>
                      <a:endParaRPr lang="en-US" sz="1400" dirty="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36375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89932" y="334537"/>
            <a:ext cx="8430322" cy="6356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altLang="en-US" sz="4000" b="1" dirty="0">
                <a:solidFill>
                  <a:schemeClr val="tx2"/>
                </a:solidFill>
                <a:latin typeface="Arial" charset="0"/>
              </a:rPr>
              <a:t>Fair Housing Survey</a:t>
            </a: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a:p>
            <a:pPr lvl="0" algn="ctr" fontAlgn="base">
              <a:spcBef>
                <a:spcPct val="0"/>
              </a:spcBef>
              <a:spcAft>
                <a:spcPct val="0"/>
              </a:spcAft>
              <a:buClr>
                <a:srgbClr val="000099"/>
              </a:buClr>
              <a:buSzPct val="75000"/>
            </a:pPr>
            <a:endParaRPr lang="en-US" altLang="en-US" sz="4000" b="1" dirty="0">
              <a:solidFill>
                <a:srgbClr val="A50021"/>
              </a:solidFill>
              <a:latin typeface="Arial" charset="0"/>
            </a:endParaRPr>
          </a:p>
        </p:txBody>
      </p:sp>
      <p:sp>
        <p:nvSpPr>
          <p:cNvPr id="4" name="Rectangle 1">
            <a:extLst>
              <a:ext uri="{FF2B5EF4-FFF2-40B4-BE49-F238E27FC236}">
                <a16:creationId xmlns:a16="http://schemas.microsoft.com/office/drawing/2014/main" id="{8AAB108F-BCC9-479C-9882-470299476B56}"/>
              </a:ext>
            </a:extLst>
          </p:cNvPr>
          <p:cNvSpPr>
            <a:spLocks noChangeArrowheads="1"/>
          </p:cNvSpPr>
          <p:nvPr/>
        </p:nvSpPr>
        <p:spPr bwMode="auto">
          <a:xfrm>
            <a:off x="3925888" y="3341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033482357"/>
              </p:ext>
            </p:extLst>
          </p:nvPr>
        </p:nvGraphicFramePr>
        <p:xfrm>
          <a:off x="716974" y="2040451"/>
          <a:ext cx="7803210" cy="2881124"/>
        </p:xfrm>
        <a:graphic>
          <a:graphicData uri="http://schemas.openxmlformats.org/drawingml/2006/table">
            <a:tbl>
              <a:tblPr firstRow="1" firstCol="1" bandRow="1"/>
              <a:tblGrid>
                <a:gridCol w="2577786">
                  <a:extLst>
                    <a:ext uri="{9D8B030D-6E8A-4147-A177-3AD203B41FA5}">
                      <a16:colId xmlns:a16="http://schemas.microsoft.com/office/drawing/2014/main" val="20000"/>
                    </a:ext>
                  </a:extLst>
                </a:gridCol>
                <a:gridCol w="773902">
                  <a:extLst>
                    <a:ext uri="{9D8B030D-6E8A-4147-A177-3AD203B41FA5}">
                      <a16:colId xmlns:a16="http://schemas.microsoft.com/office/drawing/2014/main" val="20001"/>
                    </a:ext>
                  </a:extLst>
                </a:gridCol>
                <a:gridCol w="1196958">
                  <a:extLst>
                    <a:ext uri="{9D8B030D-6E8A-4147-A177-3AD203B41FA5}">
                      <a16:colId xmlns:a16="http://schemas.microsoft.com/office/drawing/2014/main" val="20002"/>
                    </a:ext>
                  </a:extLst>
                </a:gridCol>
                <a:gridCol w="870912">
                  <a:extLst>
                    <a:ext uri="{9D8B030D-6E8A-4147-A177-3AD203B41FA5}">
                      <a16:colId xmlns:a16="http://schemas.microsoft.com/office/drawing/2014/main" val="20003"/>
                    </a:ext>
                  </a:extLst>
                </a:gridCol>
                <a:gridCol w="829336">
                  <a:extLst>
                    <a:ext uri="{9D8B030D-6E8A-4147-A177-3AD203B41FA5}">
                      <a16:colId xmlns:a16="http://schemas.microsoft.com/office/drawing/2014/main" val="20004"/>
                    </a:ext>
                  </a:extLst>
                </a:gridCol>
                <a:gridCol w="900052">
                  <a:extLst>
                    <a:ext uri="{9D8B030D-6E8A-4147-A177-3AD203B41FA5}">
                      <a16:colId xmlns:a16="http://schemas.microsoft.com/office/drawing/2014/main" val="20005"/>
                    </a:ext>
                  </a:extLst>
                </a:gridCol>
                <a:gridCol w="654264">
                  <a:extLst>
                    <a:ext uri="{9D8B030D-6E8A-4147-A177-3AD203B41FA5}">
                      <a16:colId xmlns:a16="http://schemas.microsoft.com/office/drawing/2014/main" val="20006"/>
                    </a:ext>
                  </a:extLst>
                </a:gridCol>
              </a:tblGrid>
              <a:tr h="571499">
                <a:tc gridSpan="7">
                  <a:txBody>
                    <a:bodyPr/>
                    <a:lstStyle/>
                    <a:p>
                      <a:pPr marL="0" marR="0" algn="ctr">
                        <a:lnSpc>
                          <a:spcPct val="115000"/>
                        </a:lnSpc>
                        <a:spcBef>
                          <a:spcPts val="0"/>
                        </a:spcBef>
                        <a:spcAft>
                          <a:spcPts val="0"/>
                        </a:spcAft>
                      </a:pPr>
                      <a:r>
                        <a:rPr lang="en-US" sz="1400" b="1" dirty="0">
                          <a:solidFill>
                            <a:srgbClr val="FFFFFF"/>
                          </a:solidFill>
                          <a:effectLst/>
                          <a:latin typeface="Arial"/>
                          <a:ea typeface="Calibri"/>
                          <a:cs typeface="Times New Roman"/>
                        </a:rPr>
                        <a:t>Fair Housing Barriers</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solidFill>
                            <a:srgbClr val="FFFFFF"/>
                          </a:solidFill>
                          <a:effectLst/>
                          <a:latin typeface="Arial"/>
                          <a:ea typeface="Calibri"/>
                          <a:cs typeface="Times New Roman"/>
                        </a:rPr>
                        <a:t>State of</a:t>
                      </a:r>
                      <a:r>
                        <a:rPr lang="en-US" sz="1400" b="1" dirty="0">
                          <a:solidFill>
                            <a:srgbClr val="FFFFFF"/>
                          </a:solidFill>
                          <a:effectLst/>
                          <a:latin typeface="Arial"/>
                          <a:ea typeface="Calibri"/>
                          <a:cs typeface="Times New Roman"/>
                        </a:rPr>
                        <a:t> North Dakota</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solidFill>
                            <a:srgbClr val="FFFFFF"/>
                          </a:solidFill>
                          <a:effectLst/>
                          <a:latin typeface="Arial"/>
                          <a:ea typeface="Calibri"/>
                          <a:cs typeface="Times New Roman"/>
                        </a:rPr>
                        <a:t>Fair Housing Survey</a:t>
                      </a:r>
                      <a:endParaRPr lang="en-US" sz="1400" dirty="0">
                        <a:effectLst/>
                        <a:latin typeface="Calibri"/>
                        <a:ea typeface="Calibri"/>
                        <a:cs typeface="Times New Roman"/>
                      </a:endParaRPr>
                    </a:p>
                  </a:txBody>
                  <a:tcPr marL="68580" marR="68580" marT="0" marB="0">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566">
                <a:tc>
                  <a:txBody>
                    <a:bodyPr/>
                    <a:lstStyle/>
                    <a:p>
                      <a:pPr marL="0" marR="0">
                        <a:lnSpc>
                          <a:spcPct val="115000"/>
                        </a:lnSpc>
                        <a:spcBef>
                          <a:spcPts val="0"/>
                        </a:spcBef>
                        <a:spcAft>
                          <a:spcPts val="0"/>
                        </a:spcAft>
                      </a:pPr>
                      <a:r>
                        <a:rPr lang="en-US" sz="1400" b="1">
                          <a:effectLst/>
                          <a:latin typeface="Arial"/>
                          <a:ea typeface="Calibri"/>
                          <a:cs typeface="Times New Roman"/>
                        </a:rPr>
                        <a:t>Question</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effectLst/>
                          <a:latin typeface="Arial"/>
                          <a:ea typeface="Calibri"/>
                          <a:cs typeface="Times New Roman"/>
                        </a:rPr>
                        <a:t>Too Much</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effectLst/>
                          <a:latin typeface="Arial"/>
                          <a:ea typeface="Calibri"/>
                          <a:cs typeface="Times New Roman"/>
                        </a:rPr>
                        <a:t>The Right Amount</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effectLst/>
                          <a:latin typeface="Arial"/>
                          <a:ea typeface="Calibri"/>
                          <a:cs typeface="Times New Roman"/>
                        </a:rPr>
                        <a:t>Too Little</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effectLst/>
                          <a:latin typeface="Arial"/>
                          <a:ea typeface="Calibri"/>
                          <a:cs typeface="Times New Roman"/>
                        </a:rPr>
                        <a:t>Don’t Know</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effectLst/>
                          <a:latin typeface="Arial"/>
                          <a:ea typeface="Calibri"/>
                          <a:cs typeface="Times New Roman"/>
                        </a:rPr>
                        <a:t>Missing</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effectLst/>
                          <a:latin typeface="Arial"/>
                          <a:ea typeface="Calibri"/>
                          <a:cs typeface="Times New Roman"/>
                        </a:rPr>
                        <a:t>Total</a:t>
                      </a:r>
                      <a:endParaRPr lang="en-US" sz="14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1"/>
                  </a:ext>
                </a:extLst>
              </a:tr>
              <a:tr h="697698">
                <a:tc>
                  <a:txBody>
                    <a:bodyPr/>
                    <a:lstStyle/>
                    <a:p>
                      <a:pPr marL="114300" marR="0" indent="-114300">
                        <a:lnSpc>
                          <a:spcPct val="115000"/>
                        </a:lnSpc>
                        <a:spcBef>
                          <a:spcPts val="0"/>
                        </a:spcBef>
                        <a:spcAft>
                          <a:spcPts val="0"/>
                        </a:spcAft>
                      </a:pPr>
                      <a:r>
                        <a:rPr lang="en-US" sz="1400">
                          <a:effectLst/>
                          <a:latin typeface="Arial"/>
                          <a:ea typeface="Times New Roman"/>
                          <a:cs typeface="Times New Roman"/>
                        </a:rPr>
                        <a:t>Please assess the level of fair housing outreach and education activity in the State.</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400">
                          <a:effectLst/>
                          <a:latin typeface="Arial"/>
                          <a:ea typeface="Times New Roman"/>
                          <a:cs typeface="Times New Roman"/>
                        </a:rPr>
                        <a:t>0</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400">
                          <a:effectLst/>
                          <a:latin typeface="Arial"/>
                          <a:ea typeface="Times New Roman"/>
                          <a:cs typeface="Times New Roman"/>
                        </a:rPr>
                        <a:t>10</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400">
                          <a:effectLst/>
                          <a:latin typeface="Arial"/>
                          <a:ea typeface="Times New Roman"/>
                          <a:cs typeface="Times New Roman"/>
                        </a:rPr>
                        <a:t>21</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400">
                          <a:effectLst/>
                          <a:latin typeface="Arial"/>
                          <a:ea typeface="Times New Roman"/>
                          <a:cs typeface="Times New Roman"/>
                        </a:rPr>
                        <a:t>17</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400">
                          <a:effectLst/>
                          <a:latin typeface="Arial"/>
                          <a:ea typeface="Times New Roman"/>
                          <a:cs typeface="Times New Roman"/>
                        </a:rPr>
                        <a:t>17</a:t>
                      </a:r>
                      <a:endParaRPr lang="en-US" sz="14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400" dirty="0">
                          <a:effectLst/>
                          <a:latin typeface="Arial"/>
                          <a:ea typeface="Times New Roman"/>
                          <a:cs typeface="Times New Roman"/>
                        </a:rPr>
                        <a:t>65</a:t>
                      </a:r>
                      <a:endParaRPr lang="en-US" sz="1400" dirty="0">
                        <a:effectLst/>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2"/>
                  </a:ext>
                </a:extLst>
              </a:tr>
              <a:tr h="465132">
                <a:tc>
                  <a:txBody>
                    <a:bodyPr/>
                    <a:lstStyle/>
                    <a:p>
                      <a:pPr marL="114300" marR="0" indent="-114300">
                        <a:lnSpc>
                          <a:spcPct val="115000"/>
                        </a:lnSpc>
                        <a:spcBef>
                          <a:spcPts val="0"/>
                        </a:spcBef>
                        <a:spcAft>
                          <a:spcPts val="0"/>
                        </a:spcAft>
                      </a:pPr>
                      <a:r>
                        <a:rPr lang="en-US" sz="1400">
                          <a:effectLst/>
                          <a:latin typeface="Arial"/>
                          <a:ea typeface="Times New Roman"/>
                          <a:cs typeface="Times New Roman"/>
                        </a:rPr>
                        <a:t>Please assess the current level of fair housing testing in the State.</a:t>
                      </a:r>
                      <a:endParaRPr lang="en-US" sz="14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effectLst/>
                          <a:latin typeface="Arial"/>
                          <a:ea typeface="Times New Roman"/>
                          <a:cs typeface="Times New Roman"/>
                        </a:rPr>
                        <a:t>1</a:t>
                      </a:r>
                      <a:endParaRPr lang="en-US" sz="1400">
                        <a:effectLst/>
                        <a:latin typeface="Calibri"/>
                        <a:ea typeface="Calibri"/>
                        <a:cs typeface="Times New Roman"/>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effectLst/>
                          <a:latin typeface="Arial"/>
                          <a:ea typeface="Times New Roman"/>
                          <a:cs typeface="Times New Roman"/>
                        </a:rPr>
                        <a:t>6</a:t>
                      </a:r>
                      <a:endParaRPr lang="en-US" sz="1400">
                        <a:effectLst/>
                        <a:latin typeface="Calibri"/>
                        <a:ea typeface="Calibri"/>
                        <a:cs typeface="Times New Roman"/>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effectLst/>
                          <a:latin typeface="Arial"/>
                          <a:ea typeface="Times New Roman"/>
                          <a:cs typeface="Times New Roman"/>
                        </a:rPr>
                        <a:t>16</a:t>
                      </a:r>
                      <a:endParaRPr lang="en-US" sz="1400">
                        <a:effectLst/>
                        <a:latin typeface="Calibri"/>
                        <a:ea typeface="Calibri"/>
                        <a:cs typeface="Times New Roman"/>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dirty="0">
                          <a:effectLst/>
                          <a:latin typeface="Arial"/>
                          <a:ea typeface="Times New Roman"/>
                          <a:cs typeface="Times New Roman"/>
                        </a:rPr>
                        <a:t>.</a:t>
                      </a:r>
                      <a:endParaRPr lang="en-US" sz="1400" dirty="0">
                        <a:effectLst/>
                        <a:latin typeface="Calibri"/>
                        <a:ea typeface="Calibri"/>
                        <a:cs typeface="Times New Roman"/>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effectLst/>
                          <a:latin typeface="Arial"/>
                          <a:ea typeface="Times New Roman"/>
                          <a:cs typeface="Times New Roman"/>
                        </a:rPr>
                        <a:t>17</a:t>
                      </a:r>
                      <a:endParaRPr lang="en-US" sz="1400">
                        <a:effectLst/>
                        <a:latin typeface="Calibri"/>
                        <a:ea typeface="Calibri"/>
                        <a:cs typeface="Times New Roman"/>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dirty="0">
                          <a:effectLst/>
                          <a:latin typeface="Arial"/>
                          <a:ea typeface="Times New Roman"/>
                          <a:cs typeface="Times New Roman"/>
                        </a:rPr>
                        <a:t>65</a:t>
                      </a:r>
                      <a:endParaRPr lang="en-US" sz="1400" dirty="0">
                        <a:effectLst/>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83484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73050" y="312235"/>
            <a:ext cx="8458355" cy="6345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sz="4000" b="1" dirty="0">
                <a:solidFill>
                  <a:schemeClr val="tx2"/>
                </a:solidFill>
                <a:latin typeface="Arial" charset="0"/>
              </a:rPr>
              <a:t>Findings:</a:t>
            </a: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p:txBody>
      </p:sp>
      <p:sp>
        <p:nvSpPr>
          <p:cNvPr id="4" name="Rectangle 1">
            <a:extLst>
              <a:ext uri="{FF2B5EF4-FFF2-40B4-BE49-F238E27FC236}">
                <a16:creationId xmlns:a16="http://schemas.microsoft.com/office/drawing/2014/main" id="{F8118C7B-D67E-413F-B656-FEA4A038F688}"/>
              </a:ext>
            </a:extLst>
          </p:cNvPr>
          <p:cNvSpPr>
            <a:spLocks noChangeArrowheads="1"/>
          </p:cNvSpPr>
          <p:nvPr/>
        </p:nvSpPr>
        <p:spPr bwMode="auto">
          <a:xfrm>
            <a:off x="273050" y="1687125"/>
            <a:ext cx="123888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200"/>
          </a:p>
        </p:txBody>
      </p:sp>
      <p:graphicFrame>
        <p:nvGraphicFramePr>
          <p:cNvPr id="2" name="Table 1"/>
          <p:cNvGraphicFramePr>
            <a:graphicFrameLocks noGrp="1"/>
          </p:cNvGraphicFramePr>
          <p:nvPr>
            <p:extLst>
              <p:ext uri="{D42A27DB-BD31-4B8C-83A1-F6EECF244321}">
                <p14:modId xmlns:p14="http://schemas.microsoft.com/office/powerpoint/2010/main" val="3202259874"/>
              </p:ext>
            </p:extLst>
          </p:nvPr>
        </p:nvGraphicFramePr>
        <p:xfrm>
          <a:off x="639724" y="1142114"/>
          <a:ext cx="7820988" cy="4776364"/>
        </p:xfrm>
        <a:graphic>
          <a:graphicData uri="http://schemas.openxmlformats.org/drawingml/2006/table">
            <a:tbl>
              <a:tblPr firstRow="1" firstCol="1" bandRow="1"/>
              <a:tblGrid>
                <a:gridCol w="2972707">
                  <a:extLst>
                    <a:ext uri="{9D8B030D-6E8A-4147-A177-3AD203B41FA5}">
                      <a16:colId xmlns:a16="http://schemas.microsoft.com/office/drawing/2014/main" val="20000"/>
                    </a:ext>
                  </a:extLst>
                </a:gridCol>
                <a:gridCol w="964121">
                  <a:extLst>
                    <a:ext uri="{9D8B030D-6E8A-4147-A177-3AD203B41FA5}">
                      <a16:colId xmlns:a16="http://schemas.microsoft.com/office/drawing/2014/main" val="20001"/>
                    </a:ext>
                  </a:extLst>
                </a:gridCol>
                <a:gridCol w="3884160">
                  <a:extLst>
                    <a:ext uri="{9D8B030D-6E8A-4147-A177-3AD203B41FA5}">
                      <a16:colId xmlns:a16="http://schemas.microsoft.com/office/drawing/2014/main" val="20002"/>
                    </a:ext>
                  </a:extLst>
                </a:gridCol>
              </a:tblGrid>
              <a:tr h="405997">
                <a:tc gridSpan="3">
                  <a:txBody>
                    <a:bodyPr/>
                    <a:lstStyle/>
                    <a:p>
                      <a:pPr marL="0" marR="0" algn="ctr">
                        <a:lnSpc>
                          <a:spcPct val="115000"/>
                        </a:lnSpc>
                        <a:spcBef>
                          <a:spcPts val="0"/>
                        </a:spcBef>
                        <a:spcAft>
                          <a:spcPts val="0"/>
                        </a:spcAft>
                      </a:pPr>
                      <a:r>
                        <a:rPr lang="en-US" sz="1400" b="1" dirty="0">
                          <a:solidFill>
                            <a:srgbClr val="FFFFFF"/>
                          </a:solidFill>
                          <a:effectLst/>
                          <a:latin typeface="Arial"/>
                          <a:ea typeface="Times New Roman"/>
                          <a:cs typeface="Times New Roman"/>
                        </a:rPr>
                        <a:t>Contributing Factors</a:t>
                      </a:r>
                      <a:endParaRPr lang="en-US" sz="1400" dirty="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a:noFill/>
                    </a:lnB>
                    <a:solidFill>
                      <a:srgbClr val="08758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7379">
                <a:tc gridSpan="3">
                  <a:txBody>
                    <a:bodyPr/>
                    <a:lstStyle/>
                    <a:p>
                      <a:pPr marL="0" marR="0" algn="ctr">
                        <a:lnSpc>
                          <a:spcPct val="115000"/>
                        </a:lnSpc>
                        <a:spcBef>
                          <a:spcPts val="0"/>
                        </a:spcBef>
                        <a:spcAft>
                          <a:spcPts val="0"/>
                        </a:spcAft>
                      </a:pPr>
                      <a:r>
                        <a:rPr lang="en-US" sz="1400">
                          <a:solidFill>
                            <a:srgbClr val="FFFFFF"/>
                          </a:solidFill>
                          <a:effectLst/>
                          <a:latin typeface="Arial"/>
                          <a:ea typeface="Times New Roman"/>
                          <a:cs typeface="Times New Roman"/>
                        </a:rPr>
                        <a:t>State of North Dakota</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a:noFill/>
                    </a:lnB>
                    <a:solidFill>
                      <a:srgbClr val="08758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7379">
                <a:tc>
                  <a:txBody>
                    <a:bodyPr/>
                    <a:lstStyle/>
                    <a:p>
                      <a:pPr marL="0" marR="0">
                        <a:lnSpc>
                          <a:spcPct val="115000"/>
                        </a:lnSpc>
                        <a:spcBef>
                          <a:spcPts val="0"/>
                        </a:spcBef>
                        <a:spcAft>
                          <a:spcPts val="0"/>
                        </a:spcAft>
                      </a:pPr>
                      <a:r>
                        <a:rPr lang="en-US" sz="1400" b="1">
                          <a:solidFill>
                            <a:srgbClr val="000000"/>
                          </a:solidFill>
                          <a:effectLst/>
                          <a:latin typeface="Arial"/>
                          <a:ea typeface="Times New Roman"/>
                          <a:cs typeface="Times New Roman"/>
                        </a:rPr>
                        <a:t>Contributing Factors</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b="1">
                          <a:solidFill>
                            <a:srgbClr val="000000"/>
                          </a:solidFill>
                          <a:effectLst/>
                          <a:latin typeface="Arial"/>
                          <a:ea typeface="Times New Roman"/>
                          <a:cs typeface="Times New Roman"/>
                        </a:rPr>
                        <a:t>Priority</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b="1">
                          <a:solidFill>
                            <a:srgbClr val="000000"/>
                          </a:solidFill>
                          <a:effectLst/>
                          <a:latin typeface="Arial"/>
                          <a:ea typeface="Times New Roman"/>
                          <a:cs typeface="Times New Roman"/>
                        </a:rPr>
                        <a:t>Justification</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w="12700" cap="flat" cmpd="sng" algn="ctr">
                      <a:solidFill>
                        <a:srgbClr val="26314D"/>
                      </a:solidFill>
                      <a:prstDash val="solid"/>
                      <a:round/>
                      <a:headEnd type="none" w="med" len="med"/>
                      <a:tailEnd type="none" w="med" len="med"/>
                    </a:lnB>
                    <a:solidFill>
                      <a:srgbClr val="D8D8D8"/>
                    </a:solidFill>
                  </a:tcPr>
                </a:tc>
                <a:extLst>
                  <a:ext uri="{0D108BD9-81ED-4DB2-BD59-A6C34878D82A}">
                    <a16:rowId xmlns:a16="http://schemas.microsoft.com/office/drawing/2014/main" val="10002"/>
                  </a:ext>
                </a:extLst>
              </a:tr>
              <a:tr h="1041567">
                <a:tc>
                  <a:txBody>
                    <a:bodyPr/>
                    <a:lstStyle/>
                    <a:p>
                      <a:pPr marL="0" marR="0">
                        <a:lnSpc>
                          <a:spcPct val="115000"/>
                        </a:lnSpc>
                        <a:spcBef>
                          <a:spcPts val="0"/>
                        </a:spcBef>
                        <a:spcAft>
                          <a:spcPts val="0"/>
                        </a:spcAft>
                      </a:pPr>
                      <a:r>
                        <a:rPr lang="en-US" sz="1400" dirty="0">
                          <a:solidFill>
                            <a:srgbClr val="000000"/>
                          </a:solidFill>
                          <a:effectLst/>
                          <a:latin typeface="Arial"/>
                          <a:ea typeface="Times New Roman"/>
                          <a:cs typeface="Times New Roman"/>
                        </a:rPr>
                        <a:t>Moderate to high levels of segregation </a:t>
                      </a:r>
                      <a:endParaRPr lang="en-US" sz="1400" dirty="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High</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In 2017, black, American Indian, Native Hawaiian, and “other” race, households had a moderate to high level of segregation, according to the Dissimilarity Index.  </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extLst>
                  <a:ext uri="{0D108BD9-81ED-4DB2-BD59-A6C34878D82A}">
                    <a16:rowId xmlns:a16="http://schemas.microsoft.com/office/drawing/2014/main" val="10003"/>
                  </a:ext>
                </a:extLst>
              </a:tr>
              <a:tr h="1158869">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Access to low poverty areas and concentrations of poverty</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High</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dirty="0">
                          <a:solidFill>
                            <a:srgbClr val="000000"/>
                          </a:solidFill>
                          <a:effectLst/>
                          <a:latin typeface="Arial"/>
                          <a:ea typeface="Times New Roman"/>
                          <a:cs typeface="Times New Roman"/>
                        </a:rPr>
                        <a:t>Low poverty index is markedly lower for Native American populations than white households, indicating inequitable access to low poverty areas.  </a:t>
                      </a:r>
                      <a:endParaRPr lang="en-US" sz="1400" dirty="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extLst>
                  <a:ext uri="{0D108BD9-81ED-4DB2-BD59-A6C34878D82A}">
                    <a16:rowId xmlns:a16="http://schemas.microsoft.com/office/drawing/2014/main" val="10004"/>
                  </a:ext>
                </a:extLst>
              </a:tr>
              <a:tr h="1415173">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Access to labor market engagement</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Med</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dirty="0">
                          <a:solidFill>
                            <a:srgbClr val="000000"/>
                          </a:solidFill>
                          <a:effectLst/>
                          <a:latin typeface="Arial"/>
                          <a:ea typeface="Times New Roman"/>
                          <a:cs typeface="Times New Roman"/>
                        </a:rPr>
                        <a:t>Native American households have less access to labor market engagement as indicated by the Access to Opportunity index. However, the State has little control over impacting labor market engagement on a large scale.</a:t>
                      </a:r>
                      <a:endParaRPr lang="en-US" sz="1400" dirty="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26556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73050" y="312235"/>
            <a:ext cx="8458355" cy="6345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sz="4000" b="1" dirty="0">
                <a:solidFill>
                  <a:schemeClr val="tx2"/>
                </a:solidFill>
                <a:latin typeface="Arial" charset="0"/>
              </a:rPr>
              <a:t>Findings:</a:t>
            </a: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p:txBody>
      </p:sp>
      <p:sp>
        <p:nvSpPr>
          <p:cNvPr id="4" name="Rectangle 1">
            <a:extLst>
              <a:ext uri="{FF2B5EF4-FFF2-40B4-BE49-F238E27FC236}">
                <a16:creationId xmlns:a16="http://schemas.microsoft.com/office/drawing/2014/main" id="{F8118C7B-D67E-413F-B656-FEA4A038F688}"/>
              </a:ext>
            </a:extLst>
          </p:cNvPr>
          <p:cNvSpPr>
            <a:spLocks noChangeArrowheads="1"/>
          </p:cNvSpPr>
          <p:nvPr/>
        </p:nvSpPr>
        <p:spPr bwMode="auto">
          <a:xfrm>
            <a:off x="273050" y="1687125"/>
            <a:ext cx="123888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200"/>
          </a:p>
        </p:txBody>
      </p:sp>
      <p:graphicFrame>
        <p:nvGraphicFramePr>
          <p:cNvPr id="2" name="Table 1"/>
          <p:cNvGraphicFramePr>
            <a:graphicFrameLocks noGrp="1"/>
          </p:cNvGraphicFramePr>
          <p:nvPr>
            <p:extLst>
              <p:ext uri="{D42A27DB-BD31-4B8C-83A1-F6EECF244321}">
                <p14:modId xmlns:p14="http://schemas.microsoft.com/office/powerpoint/2010/main" val="223144290"/>
              </p:ext>
            </p:extLst>
          </p:nvPr>
        </p:nvGraphicFramePr>
        <p:xfrm>
          <a:off x="639724" y="1142114"/>
          <a:ext cx="7820988" cy="5564596"/>
        </p:xfrm>
        <a:graphic>
          <a:graphicData uri="http://schemas.openxmlformats.org/drawingml/2006/table">
            <a:tbl>
              <a:tblPr firstRow="1" firstCol="1" bandRow="1"/>
              <a:tblGrid>
                <a:gridCol w="2972707">
                  <a:extLst>
                    <a:ext uri="{9D8B030D-6E8A-4147-A177-3AD203B41FA5}">
                      <a16:colId xmlns:a16="http://schemas.microsoft.com/office/drawing/2014/main" val="20000"/>
                    </a:ext>
                  </a:extLst>
                </a:gridCol>
                <a:gridCol w="964121">
                  <a:extLst>
                    <a:ext uri="{9D8B030D-6E8A-4147-A177-3AD203B41FA5}">
                      <a16:colId xmlns:a16="http://schemas.microsoft.com/office/drawing/2014/main" val="20001"/>
                    </a:ext>
                  </a:extLst>
                </a:gridCol>
                <a:gridCol w="3884160">
                  <a:extLst>
                    <a:ext uri="{9D8B030D-6E8A-4147-A177-3AD203B41FA5}">
                      <a16:colId xmlns:a16="http://schemas.microsoft.com/office/drawing/2014/main" val="20002"/>
                    </a:ext>
                  </a:extLst>
                </a:gridCol>
              </a:tblGrid>
              <a:tr h="405997">
                <a:tc gridSpan="3">
                  <a:txBody>
                    <a:bodyPr/>
                    <a:lstStyle/>
                    <a:p>
                      <a:pPr marL="0" marR="0" algn="ctr">
                        <a:lnSpc>
                          <a:spcPct val="115000"/>
                        </a:lnSpc>
                        <a:spcBef>
                          <a:spcPts val="0"/>
                        </a:spcBef>
                        <a:spcAft>
                          <a:spcPts val="0"/>
                        </a:spcAft>
                      </a:pPr>
                      <a:r>
                        <a:rPr lang="en-US" sz="1400" b="1" dirty="0">
                          <a:solidFill>
                            <a:srgbClr val="FFFFFF"/>
                          </a:solidFill>
                          <a:effectLst/>
                          <a:latin typeface="Arial"/>
                          <a:ea typeface="Times New Roman"/>
                          <a:cs typeface="Times New Roman"/>
                        </a:rPr>
                        <a:t>Contributing Factors</a:t>
                      </a:r>
                      <a:endParaRPr lang="en-US" sz="1400" dirty="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a:noFill/>
                    </a:lnB>
                    <a:solidFill>
                      <a:srgbClr val="08758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7379">
                <a:tc gridSpan="3">
                  <a:txBody>
                    <a:bodyPr/>
                    <a:lstStyle/>
                    <a:p>
                      <a:pPr marL="0" marR="0" algn="ctr">
                        <a:lnSpc>
                          <a:spcPct val="115000"/>
                        </a:lnSpc>
                        <a:spcBef>
                          <a:spcPts val="0"/>
                        </a:spcBef>
                        <a:spcAft>
                          <a:spcPts val="0"/>
                        </a:spcAft>
                      </a:pPr>
                      <a:r>
                        <a:rPr lang="en-US" sz="1400">
                          <a:solidFill>
                            <a:srgbClr val="FFFFFF"/>
                          </a:solidFill>
                          <a:effectLst/>
                          <a:latin typeface="Arial"/>
                          <a:ea typeface="Times New Roman"/>
                          <a:cs typeface="Times New Roman"/>
                        </a:rPr>
                        <a:t>State of North Dakota</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a:noFill/>
                    </a:lnB>
                    <a:solidFill>
                      <a:srgbClr val="08758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7379">
                <a:tc>
                  <a:txBody>
                    <a:bodyPr/>
                    <a:lstStyle/>
                    <a:p>
                      <a:pPr marL="0" marR="0">
                        <a:lnSpc>
                          <a:spcPct val="115000"/>
                        </a:lnSpc>
                        <a:spcBef>
                          <a:spcPts val="0"/>
                        </a:spcBef>
                        <a:spcAft>
                          <a:spcPts val="0"/>
                        </a:spcAft>
                      </a:pPr>
                      <a:r>
                        <a:rPr lang="en-US" sz="1400" b="1">
                          <a:solidFill>
                            <a:srgbClr val="000000"/>
                          </a:solidFill>
                          <a:effectLst/>
                          <a:latin typeface="Arial"/>
                          <a:ea typeface="Times New Roman"/>
                          <a:cs typeface="Times New Roman"/>
                        </a:rPr>
                        <a:t>Contributing Factors</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b="1">
                          <a:solidFill>
                            <a:srgbClr val="000000"/>
                          </a:solidFill>
                          <a:effectLst/>
                          <a:latin typeface="Arial"/>
                          <a:ea typeface="Times New Roman"/>
                          <a:cs typeface="Times New Roman"/>
                        </a:rPr>
                        <a:t>Priority</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b="1">
                          <a:solidFill>
                            <a:srgbClr val="000000"/>
                          </a:solidFill>
                          <a:effectLst/>
                          <a:latin typeface="Arial"/>
                          <a:ea typeface="Times New Roman"/>
                          <a:cs typeface="Times New Roman"/>
                        </a:rPr>
                        <a:t>Justification</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w="12700" cap="flat" cmpd="sng" algn="ctr">
                      <a:solidFill>
                        <a:srgbClr val="26314D"/>
                      </a:solidFill>
                      <a:prstDash val="solid"/>
                      <a:round/>
                      <a:headEnd type="none" w="med" len="med"/>
                      <a:tailEnd type="none" w="med" len="med"/>
                    </a:lnB>
                    <a:solidFill>
                      <a:srgbClr val="D8D8D8"/>
                    </a:solidFill>
                  </a:tcPr>
                </a:tc>
                <a:extLst>
                  <a:ext uri="{0D108BD9-81ED-4DB2-BD59-A6C34878D82A}">
                    <a16:rowId xmlns:a16="http://schemas.microsoft.com/office/drawing/2014/main" val="10002"/>
                  </a:ext>
                </a:extLst>
              </a:tr>
              <a:tr h="1041567">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Access to School Proficiency</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Med</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Native American households have lower levels of access to proficient schools. </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extLst>
                  <a:ext uri="{0D108BD9-81ED-4DB2-BD59-A6C34878D82A}">
                    <a16:rowId xmlns:a16="http://schemas.microsoft.com/office/drawing/2014/main" val="10003"/>
                  </a:ext>
                </a:extLst>
              </a:tr>
              <a:tr h="1158869">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Insufficient affordable housing in a range of unit sizes</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High</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Some 19.6 percent of households have cost burdens.  This is more significant for renter households, of which 35.7 percent have cost burdens.  In addition, 70.9 percent of households below 30 percent HAMFI have cost burdens.  This signifies a lack of housing options that are affordable to a large proportion of the population.</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extLst>
                  <a:ext uri="{0D108BD9-81ED-4DB2-BD59-A6C34878D82A}">
                    <a16:rowId xmlns:a16="http://schemas.microsoft.com/office/drawing/2014/main" val="10004"/>
                  </a:ext>
                </a:extLst>
              </a:tr>
              <a:tr h="1415173">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Black, American Indian, and Hispanic households have disproportionate rates of housing problems </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High</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dirty="0">
                          <a:solidFill>
                            <a:srgbClr val="000000"/>
                          </a:solidFill>
                          <a:effectLst/>
                          <a:latin typeface="Arial"/>
                          <a:ea typeface="Times New Roman"/>
                          <a:cs typeface="Times New Roman"/>
                        </a:rPr>
                        <a:t>Black, American Indian, and Hispanic households face a disproportionate rate of housing problems at rates of 50.7 percent, 35.0 percent, and 40.6 percent, respectively.  This is compared to the State average of 22.0 percent.</a:t>
                      </a:r>
                      <a:endParaRPr lang="en-US" sz="1400" dirty="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99417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73050" y="312235"/>
            <a:ext cx="8458355" cy="6345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sz="4000" b="1" dirty="0">
                <a:solidFill>
                  <a:schemeClr val="tx2"/>
                </a:solidFill>
                <a:latin typeface="Arial" charset="0"/>
              </a:rPr>
              <a:t>Findings:</a:t>
            </a: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p:txBody>
      </p:sp>
      <p:sp>
        <p:nvSpPr>
          <p:cNvPr id="4" name="Rectangle 1">
            <a:extLst>
              <a:ext uri="{FF2B5EF4-FFF2-40B4-BE49-F238E27FC236}">
                <a16:creationId xmlns:a16="http://schemas.microsoft.com/office/drawing/2014/main" id="{F8118C7B-D67E-413F-B656-FEA4A038F688}"/>
              </a:ext>
            </a:extLst>
          </p:cNvPr>
          <p:cNvSpPr>
            <a:spLocks noChangeArrowheads="1"/>
          </p:cNvSpPr>
          <p:nvPr/>
        </p:nvSpPr>
        <p:spPr bwMode="auto">
          <a:xfrm>
            <a:off x="273050" y="1687125"/>
            <a:ext cx="123888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200"/>
          </a:p>
        </p:txBody>
      </p:sp>
      <p:graphicFrame>
        <p:nvGraphicFramePr>
          <p:cNvPr id="2" name="Table 1"/>
          <p:cNvGraphicFramePr>
            <a:graphicFrameLocks noGrp="1"/>
          </p:cNvGraphicFramePr>
          <p:nvPr>
            <p:extLst>
              <p:ext uri="{D42A27DB-BD31-4B8C-83A1-F6EECF244321}">
                <p14:modId xmlns:p14="http://schemas.microsoft.com/office/powerpoint/2010/main" val="3302608162"/>
              </p:ext>
            </p:extLst>
          </p:nvPr>
        </p:nvGraphicFramePr>
        <p:xfrm>
          <a:off x="639724" y="1142114"/>
          <a:ext cx="7820988" cy="5073868"/>
        </p:xfrm>
        <a:graphic>
          <a:graphicData uri="http://schemas.openxmlformats.org/drawingml/2006/table">
            <a:tbl>
              <a:tblPr firstRow="1" firstCol="1" bandRow="1"/>
              <a:tblGrid>
                <a:gridCol w="2972707">
                  <a:extLst>
                    <a:ext uri="{9D8B030D-6E8A-4147-A177-3AD203B41FA5}">
                      <a16:colId xmlns:a16="http://schemas.microsoft.com/office/drawing/2014/main" val="20000"/>
                    </a:ext>
                  </a:extLst>
                </a:gridCol>
                <a:gridCol w="964121">
                  <a:extLst>
                    <a:ext uri="{9D8B030D-6E8A-4147-A177-3AD203B41FA5}">
                      <a16:colId xmlns:a16="http://schemas.microsoft.com/office/drawing/2014/main" val="20001"/>
                    </a:ext>
                  </a:extLst>
                </a:gridCol>
                <a:gridCol w="3884160">
                  <a:extLst>
                    <a:ext uri="{9D8B030D-6E8A-4147-A177-3AD203B41FA5}">
                      <a16:colId xmlns:a16="http://schemas.microsoft.com/office/drawing/2014/main" val="20002"/>
                    </a:ext>
                  </a:extLst>
                </a:gridCol>
              </a:tblGrid>
              <a:tr h="405997">
                <a:tc gridSpan="3">
                  <a:txBody>
                    <a:bodyPr/>
                    <a:lstStyle/>
                    <a:p>
                      <a:pPr marL="0" marR="0" algn="ctr">
                        <a:lnSpc>
                          <a:spcPct val="115000"/>
                        </a:lnSpc>
                        <a:spcBef>
                          <a:spcPts val="0"/>
                        </a:spcBef>
                        <a:spcAft>
                          <a:spcPts val="0"/>
                        </a:spcAft>
                      </a:pPr>
                      <a:r>
                        <a:rPr lang="en-US" sz="1400" b="1" dirty="0">
                          <a:solidFill>
                            <a:srgbClr val="FFFFFF"/>
                          </a:solidFill>
                          <a:effectLst/>
                          <a:latin typeface="Arial"/>
                          <a:ea typeface="Times New Roman"/>
                          <a:cs typeface="Times New Roman"/>
                        </a:rPr>
                        <a:t>Contributing Factors</a:t>
                      </a:r>
                      <a:endParaRPr lang="en-US" sz="1400" dirty="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a:noFill/>
                    </a:lnB>
                    <a:solidFill>
                      <a:srgbClr val="08758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7379">
                <a:tc gridSpan="3">
                  <a:txBody>
                    <a:bodyPr/>
                    <a:lstStyle/>
                    <a:p>
                      <a:pPr marL="0" marR="0" algn="ctr">
                        <a:lnSpc>
                          <a:spcPct val="115000"/>
                        </a:lnSpc>
                        <a:spcBef>
                          <a:spcPts val="0"/>
                        </a:spcBef>
                        <a:spcAft>
                          <a:spcPts val="0"/>
                        </a:spcAft>
                      </a:pPr>
                      <a:r>
                        <a:rPr lang="en-US" sz="1400">
                          <a:solidFill>
                            <a:srgbClr val="FFFFFF"/>
                          </a:solidFill>
                          <a:effectLst/>
                          <a:latin typeface="Arial"/>
                          <a:ea typeface="Times New Roman"/>
                          <a:cs typeface="Times New Roman"/>
                        </a:rPr>
                        <a:t>State of North Dakota</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a:noFill/>
                    </a:lnB>
                    <a:solidFill>
                      <a:srgbClr val="08758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7379">
                <a:tc>
                  <a:txBody>
                    <a:bodyPr/>
                    <a:lstStyle/>
                    <a:p>
                      <a:pPr marL="0" marR="0">
                        <a:lnSpc>
                          <a:spcPct val="115000"/>
                        </a:lnSpc>
                        <a:spcBef>
                          <a:spcPts val="0"/>
                        </a:spcBef>
                        <a:spcAft>
                          <a:spcPts val="0"/>
                        </a:spcAft>
                      </a:pPr>
                      <a:r>
                        <a:rPr lang="en-US" sz="1400" b="1" dirty="0">
                          <a:solidFill>
                            <a:srgbClr val="000000"/>
                          </a:solidFill>
                          <a:effectLst/>
                          <a:latin typeface="Arial"/>
                          <a:ea typeface="Times New Roman"/>
                          <a:cs typeface="Times New Roman"/>
                        </a:rPr>
                        <a:t>Contributing Factors</a:t>
                      </a:r>
                      <a:endParaRPr lang="en-US" sz="1400" dirty="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b="1">
                          <a:solidFill>
                            <a:srgbClr val="000000"/>
                          </a:solidFill>
                          <a:effectLst/>
                          <a:latin typeface="Arial"/>
                          <a:ea typeface="Times New Roman"/>
                          <a:cs typeface="Times New Roman"/>
                        </a:rPr>
                        <a:t>Priority</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b="1" dirty="0">
                          <a:solidFill>
                            <a:srgbClr val="000000"/>
                          </a:solidFill>
                          <a:effectLst/>
                          <a:latin typeface="Arial"/>
                          <a:ea typeface="Times New Roman"/>
                          <a:cs typeface="Times New Roman"/>
                        </a:rPr>
                        <a:t>Justification</a:t>
                      </a:r>
                      <a:endParaRPr lang="en-US" sz="1400" dirty="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w="12700" cap="flat" cmpd="sng" algn="ctr">
                      <a:solidFill>
                        <a:srgbClr val="26314D"/>
                      </a:solidFill>
                      <a:prstDash val="solid"/>
                      <a:round/>
                      <a:headEnd type="none" w="med" len="med"/>
                      <a:tailEnd type="none" w="med" len="med"/>
                    </a:lnB>
                    <a:solidFill>
                      <a:srgbClr val="D8D8D8"/>
                    </a:solidFill>
                  </a:tcPr>
                </a:tc>
                <a:extLst>
                  <a:ext uri="{0D108BD9-81ED-4DB2-BD59-A6C34878D82A}">
                    <a16:rowId xmlns:a16="http://schemas.microsoft.com/office/drawing/2014/main" val="10002"/>
                  </a:ext>
                </a:extLst>
              </a:tr>
              <a:tr h="1041567">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Discriminatory patterns in Lending</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Med</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The mortgage denial rates for black, Native American, and Hispanic households are higher than the jurisdiction average according to 2008-2018 HMDA data. </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extLst>
                  <a:ext uri="{0D108BD9-81ED-4DB2-BD59-A6C34878D82A}">
                    <a16:rowId xmlns:a16="http://schemas.microsoft.com/office/drawing/2014/main" val="10003"/>
                  </a:ext>
                </a:extLst>
              </a:tr>
              <a:tr h="1158869">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Insufficient accessible affordable housing</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High</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dirty="0">
                          <a:solidFill>
                            <a:srgbClr val="000000"/>
                          </a:solidFill>
                          <a:effectLst/>
                          <a:latin typeface="Arial"/>
                          <a:ea typeface="Times New Roman"/>
                          <a:cs typeface="Times New Roman"/>
                        </a:rPr>
                        <a:t>The number of accessible affordable units may not meet the need of the growing elderly and disabled population, particularly as the population continues to age.  Some 46.7 percent of persons aged 75 and older have at least one form of disability.  </a:t>
                      </a:r>
                      <a:endParaRPr lang="en-US" sz="1400" dirty="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extLst>
                  <a:ext uri="{0D108BD9-81ED-4DB2-BD59-A6C34878D82A}">
                    <a16:rowId xmlns:a16="http://schemas.microsoft.com/office/drawing/2014/main" val="10004"/>
                  </a:ext>
                </a:extLst>
              </a:tr>
              <a:tr h="1415173">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Discrimination on the basis of disability</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400" dirty="0">
                          <a:solidFill>
                            <a:srgbClr val="000000"/>
                          </a:solidFill>
                          <a:effectLst/>
                          <a:latin typeface="Arial"/>
                          <a:ea typeface="Times New Roman"/>
                          <a:cs typeface="Times New Roman"/>
                        </a:rPr>
                        <a:t>High</a:t>
                      </a:r>
                      <a:endParaRPr lang="en-US" sz="1400" dirty="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dirty="0">
                          <a:solidFill>
                            <a:srgbClr val="000000"/>
                          </a:solidFill>
                          <a:effectLst/>
                          <a:latin typeface="Arial"/>
                          <a:ea typeface="Times New Roman"/>
                          <a:cs typeface="Times New Roman"/>
                        </a:rPr>
                        <a:t>Fair housing complaint data and fair housing testing results found disability to be the number one basis for discrimination in the State.</a:t>
                      </a:r>
                      <a:endParaRPr lang="en-US" sz="1400" dirty="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13771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73050" y="312235"/>
            <a:ext cx="8458355" cy="6345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sz="4000" b="1" dirty="0">
                <a:solidFill>
                  <a:schemeClr val="tx2"/>
                </a:solidFill>
                <a:latin typeface="Arial" charset="0"/>
              </a:rPr>
              <a:t>Findings:</a:t>
            </a: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p:txBody>
      </p:sp>
      <p:sp>
        <p:nvSpPr>
          <p:cNvPr id="4" name="Rectangle 1">
            <a:extLst>
              <a:ext uri="{FF2B5EF4-FFF2-40B4-BE49-F238E27FC236}">
                <a16:creationId xmlns:a16="http://schemas.microsoft.com/office/drawing/2014/main" id="{F8118C7B-D67E-413F-B656-FEA4A038F688}"/>
              </a:ext>
            </a:extLst>
          </p:cNvPr>
          <p:cNvSpPr>
            <a:spLocks noChangeArrowheads="1"/>
          </p:cNvSpPr>
          <p:nvPr/>
        </p:nvSpPr>
        <p:spPr bwMode="auto">
          <a:xfrm>
            <a:off x="273050" y="1687125"/>
            <a:ext cx="123888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200"/>
          </a:p>
        </p:txBody>
      </p:sp>
      <p:graphicFrame>
        <p:nvGraphicFramePr>
          <p:cNvPr id="2" name="Table 1"/>
          <p:cNvGraphicFramePr>
            <a:graphicFrameLocks noGrp="1"/>
          </p:cNvGraphicFramePr>
          <p:nvPr>
            <p:extLst>
              <p:ext uri="{D42A27DB-BD31-4B8C-83A1-F6EECF244321}">
                <p14:modId xmlns:p14="http://schemas.microsoft.com/office/powerpoint/2010/main" val="2478373098"/>
              </p:ext>
            </p:extLst>
          </p:nvPr>
        </p:nvGraphicFramePr>
        <p:xfrm>
          <a:off x="639724" y="1142114"/>
          <a:ext cx="7820988" cy="4776364"/>
        </p:xfrm>
        <a:graphic>
          <a:graphicData uri="http://schemas.openxmlformats.org/drawingml/2006/table">
            <a:tbl>
              <a:tblPr firstRow="1" firstCol="1" bandRow="1"/>
              <a:tblGrid>
                <a:gridCol w="2972707">
                  <a:extLst>
                    <a:ext uri="{9D8B030D-6E8A-4147-A177-3AD203B41FA5}">
                      <a16:colId xmlns:a16="http://schemas.microsoft.com/office/drawing/2014/main" val="20000"/>
                    </a:ext>
                  </a:extLst>
                </a:gridCol>
                <a:gridCol w="964121">
                  <a:extLst>
                    <a:ext uri="{9D8B030D-6E8A-4147-A177-3AD203B41FA5}">
                      <a16:colId xmlns:a16="http://schemas.microsoft.com/office/drawing/2014/main" val="20001"/>
                    </a:ext>
                  </a:extLst>
                </a:gridCol>
                <a:gridCol w="3884160">
                  <a:extLst>
                    <a:ext uri="{9D8B030D-6E8A-4147-A177-3AD203B41FA5}">
                      <a16:colId xmlns:a16="http://schemas.microsoft.com/office/drawing/2014/main" val="20002"/>
                    </a:ext>
                  </a:extLst>
                </a:gridCol>
              </a:tblGrid>
              <a:tr h="405997">
                <a:tc gridSpan="3">
                  <a:txBody>
                    <a:bodyPr/>
                    <a:lstStyle/>
                    <a:p>
                      <a:pPr marL="0" marR="0" algn="ctr">
                        <a:lnSpc>
                          <a:spcPct val="115000"/>
                        </a:lnSpc>
                        <a:spcBef>
                          <a:spcPts val="0"/>
                        </a:spcBef>
                        <a:spcAft>
                          <a:spcPts val="0"/>
                        </a:spcAft>
                      </a:pPr>
                      <a:r>
                        <a:rPr lang="en-US" sz="1400" b="1" dirty="0">
                          <a:solidFill>
                            <a:srgbClr val="FFFFFF"/>
                          </a:solidFill>
                          <a:effectLst/>
                          <a:latin typeface="Arial"/>
                          <a:ea typeface="Times New Roman"/>
                          <a:cs typeface="Times New Roman"/>
                        </a:rPr>
                        <a:t>Contributing Factors</a:t>
                      </a:r>
                      <a:endParaRPr lang="en-US" sz="1400" dirty="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a:noFill/>
                    </a:lnB>
                    <a:solidFill>
                      <a:srgbClr val="08758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7379">
                <a:tc gridSpan="3">
                  <a:txBody>
                    <a:bodyPr/>
                    <a:lstStyle/>
                    <a:p>
                      <a:pPr marL="0" marR="0" algn="ctr">
                        <a:lnSpc>
                          <a:spcPct val="115000"/>
                        </a:lnSpc>
                        <a:spcBef>
                          <a:spcPts val="0"/>
                        </a:spcBef>
                        <a:spcAft>
                          <a:spcPts val="0"/>
                        </a:spcAft>
                      </a:pPr>
                      <a:r>
                        <a:rPr lang="en-US" sz="1400">
                          <a:solidFill>
                            <a:srgbClr val="FFFFFF"/>
                          </a:solidFill>
                          <a:effectLst/>
                          <a:latin typeface="Arial"/>
                          <a:ea typeface="Times New Roman"/>
                          <a:cs typeface="Times New Roman"/>
                        </a:rPr>
                        <a:t>State of North Dakota</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a:noFill/>
                    </a:lnB>
                    <a:solidFill>
                      <a:srgbClr val="08758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7379">
                <a:tc>
                  <a:txBody>
                    <a:bodyPr/>
                    <a:lstStyle/>
                    <a:p>
                      <a:pPr marL="0" marR="0">
                        <a:lnSpc>
                          <a:spcPct val="115000"/>
                        </a:lnSpc>
                        <a:spcBef>
                          <a:spcPts val="0"/>
                        </a:spcBef>
                        <a:spcAft>
                          <a:spcPts val="0"/>
                        </a:spcAft>
                      </a:pPr>
                      <a:r>
                        <a:rPr lang="en-US" sz="1400" b="1" dirty="0">
                          <a:solidFill>
                            <a:srgbClr val="000000"/>
                          </a:solidFill>
                          <a:effectLst/>
                          <a:latin typeface="Arial"/>
                          <a:ea typeface="Times New Roman"/>
                          <a:cs typeface="Times New Roman"/>
                        </a:rPr>
                        <a:t>Contributing Factors</a:t>
                      </a:r>
                      <a:endParaRPr lang="en-US" sz="1400" dirty="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b="1">
                          <a:solidFill>
                            <a:srgbClr val="000000"/>
                          </a:solidFill>
                          <a:effectLst/>
                          <a:latin typeface="Arial"/>
                          <a:ea typeface="Times New Roman"/>
                          <a:cs typeface="Times New Roman"/>
                        </a:rPr>
                        <a:t>Priority</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b="1" dirty="0">
                          <a:solidFill>
                            <a:srgbClr val="000000"/>
                          </a:solidFill>
                          <a:effectLst/>
                          <a:latin typeface="Arial"/>
                          <a:ea typeface="Times New Roman"/>
                          <a:cs typeface="Times New Roman"/>
                        </a:rPr>
                        <a:t>Justification</a:t>
                      </a:r>
                      <a:endParaRPr lang="en-US" sz="1400" dirty="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a:noFill/>
                    </a:lnT>
                    <a:lnB w="12700" cap="flat" cmpd="sng" algn="ctr">
                      <a:solidFill>
                        <a:srgbClr val="26314D"/>
                      </a:solidFill>
                      <a:prstDash val="solid"/>
                      <a:round/>
                      <a:headEnd type="none" w="med" len="med"/>
                      <a:tailEnd type="none" w="med" len="med"/>
                    </a:lnB>
                    <a:solidFill>
                      <a:srgbClr val="D8D8D8"/>
                    </a:solidFill>
                  </a:tcPr>
                </a:tc>
                <a:extLst>
                  <a:ext uri="{0D108BD9-81ED-4DB2-BD59-A6C34878D82A}">
                    <a16:rowId xmlns:a16="http://schemas.microsoft.com/office/drawing/2014/main" val="10002"/>
                  </a:ext>
                </a:extLst>
              </a:tr>
              <a:tr h="1041567">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Lack of fair housing infrastructure</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High</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The fair housing survey and public input indicated a lack of collaboration among agencies to support fair housing.</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extLst>
                  <a:ext uri="{0D108BD9-81ED-4DB2-BD59-A6C34878D82A}">
                    <a16:rowId xmlns:a16="http://schemas.microsoft.com/office/drawing/2014/main" val="10003"/>
                  </a:ext>
                </a:extLst>
              </a:tr>
              <a:tr h="1158869">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Insufficient fair housing education</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High</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The fair housing survey and public input indicated a lack of knowledge about fair housing and a need for education.</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extLst>
                  <a:ext uri="{0D108BD9-81ED-4DB2-BD59-A6C34878D82A}">
                    <a16:rowId xmlns:a16="http://schemas.microsoft.com/office/drawing/2014/main" val="10004"/>
                  </a:ext>
                </a:extLst>
              </a:tr>
              <a:tr h="1415173">
                <a:tc>
                  <a:txBody>
                    <a:bodyPr/>
                    <a:lstStyle/>
                    <a:p>
                      <a:pPr marL="0" marR="0">
                        <a:lnSpc>
                          <a:spcPct val="115000"/>
                        </a:lnSpc>
                        <a:spcBef>
                          <a:spcPts val="0"/>
                        </a:spcBef>
                        <a:spcAft>
                          <a:spcPts val="0"/>
                        </a:spcAft>
                      </a:pPr>
                      <a:r>
                        <a:rPr lang="en-US" sz="1400">
                          <a:solidFill>
                            <a:srgbClr val="000000"/>
                          </a:solidFill>
                          <a:effectLst/>
                          <a:latin typeface="Arial"/>
                          <a:ea typeface="Times New Roman"/>
                          <a:cs typeface="Times New Roman"/>
                        </a:rPr>
                        <a:t>Insufficient understanding of credit</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400">
                          <a:solidFill>
                            <a:srgbClr val="000000"/>
                          </a:solidFill>
                          <a:effectLst/>
                          <a:latin typeface="Arial"/>
                          <a:ea typeface="Times New Roman"/>
                          <a:cs typeface="Times New Roman"/>
                        </a:rPr>
                        <a:t>High</a:t>
                      </a:r>
                      <a:endParaRPr lang="en-US" sz="140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dirty="0">
                          <a:solidFill>
                            <a:srgbClr val="000000"/>
                          </a:solidFill>
                          <a:effectLst/>
                          <a:latin typeface="Arial"/>
                          <a:ea typeface="Times New Roman"/>
                          <a:cs typeface="Times New Roman"/>
                        </a:rPr>
                        <a:t>The fair housing survey and public input indicated an insufficient understanding of credit needed to access mortgages.</a:t>
                      </a:r>
                      <a:endParaRPr lang="en-US" sz="1400" dirty="0">
                        <a:effectLst/>
                        <a:latin typeface="Calibri"/>
                        <a:ea typeface="Calibri"/>
                        <a:cs typeface="Times New Roman"/>
                      </a:endParaRPr>
                    </a:p>
                  </a:txBody>
                  <a:tcPr marL="68580" marR="68580" marT="0" marB="0" anchor="ctr">
                    <a:lnL w="12700" cap="flat" cmpd="sng" algn="ctr">
                      <a:solidFill>
                        <a:srgbClr val="26314D"/>
                      </a:solidFill>
                      <a:prstDash val="solid"/>
                      <a:round/>
                      <a:headEnd type="none" w="med" len="med"/>
                      <a:tailEnd type="none" w="med" len="med"/>
                    </a:lnL>
                    <a:lnR w="12700" cap="flat" cmpd="sng" algn="ctr">
                      <a:solidFill>
                        <a:srgbClr val="26314D"/>
                      </a:solidFill>
                      <a:prstDash val="solid"/>
                      <a:round/>
                      <a:headEnd type="none" w="med" len="med"/>
                      <a:tailEnd type="none" w="med" len="med"/>
                    </a:lnR>
                    <a:lnT w="12700" cap="flat" cmpd="sng" algn="ctr">
                      <a:solidFill>
                        <a:srgbClr val="26314D"/>
                      </a:solidFill>
                      <a:prstDash val="solid"/>
                      <a:round/>
                      <a:headEnd type="none" w="med" len="med"/>
                      <a:tailEnd type="none" w="med" len="med"/>
                    </a:lnT>
                    <a:lnB w="12700" cap="flat" cmpd="sng" algn="ctr">
                      <a:solidFill>
                        <a:srgbClr val="26314D"/>
                      </a:solidFill>
                      <a:prstDash val="solid"/>
                      <a:round/>
                      <a:headEnd type="none" w="med" len="med"/>
                      <a:tailEnd type="none" w="med" len="med"/>
                    </a:lnB>
                    <a:solidFill>
                      <a:srgbClr val="D8D8D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97510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73050" y="312235"/>
            <a:ext cx="8480657" cy="6345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sz="4000" b="1" dirty="0">
                <a:solidFill>
                  <a:schemeClr val="tx2"/>
                </a:solidFill>
                <a:latin typeface="Arial" charset="0"/>
              </a:rPr>
              <a:t>Fair Housing Goals:</a:t>
            </a: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p:txBody>
      </p:sp>
      <p:sp>
        <p:nvSpPr>
          <p:cNvPr id="4" name="Rectangle 1">
            <a:extLst>
              <a:ext uri="{FF2B5EF4-FFF2-40B4-BE49-F238E27FC236}">
                <a16:creationId xmlns:a16="http://schemas.microsoft.com/office/drawing/2014/main" id="{F8118C7B-D67E-413F-B656-FEA4A038F688}"/>
              </a:ext>
            </a:extLst>
          </p:cNvPr>
          <p:cNvSpPr>
            <a:spLocks noChangeArrowheads="1"/>
          </p:cNvSpPr>
          <p:nvPr/>
        </p:nvSpPr>
        <p:spPr bwMode="auto">
          <a:xfrm>
            <a:off x="273050" y="1687125"/>
            <a:ext cx="123888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200"/>
          </a:p>
        </p:txBody>
      </p:sp>
      <p:graphicFrame>
        <p:nvGraphicFramePr>
          <p:cNvPr id="2" name="Table 1"/>
          <p:cNvGraphicFramePr>
            <a:graphicFrameLocks noGrp="1"/>
          </p:cNvGraphicFramePr>
          <p:nvPr>
            <p:extLst>
              <p:ext uri="{D42A27DB-BD31-4B8C-83A1-F6EECF244321}">
                <p14:modId xmlns:p14="http://schemas.microsoft.com/office/powerpoint/2010/main" val="2657950857"/>
              </p:ext>
            </p:extLst>
          </p:nvPr>
        </p:nvGraphicFramePr>
        <p:xfrm>
          <a:off x="477095" y="1156857"/>
          <a:ext cx="8072565" cy="5308940"/>
        </p:xfrm>
        <a:graphic>
          <a:graphicData uri="http://schemas.openxmlformats.org/drawingml/2006/table">
            <a:tbl>
              <a:tblPr bandRow="1"/>
              <a:tblGrid>
                <a:gridCol w="1622040">
                  <a:extLst>
                    <a:ext uri="{9D8B030D-6E8A-4147-A177-3AD203B41FA5}">
                      <a16:colId xmlns:a16="http://schemas.microsoft.com/office/drawing/2014/main" val="20000"/>
                    </a:ext>
                  </a:extLst>
                </a:gridCol>
                <a:gridCol w="2303222">
                  <a:extLst>
                    <a:ext uri="{9D8B030D-6E8A-4147-A177-3AD203B41FA5}">
                      <a16:colId xmlns:a16="http://schemas.microsoft.com/office/drawing/2014/main" val="20001"/>
                    </a:ext>
                  </a:extLst>
                </a:gridCol>
                <a:gridCol w="1606557">
                  <a:extLst>
                    <a:ext uri="{9D8B030D-6E8A-4147-A177-3AD203B41FA5}">
                      <a16:colId xmlns:a16="http://schemas.microsoft.com/office/drawing/2014/main" val="20002"/>
                    </a:ext>
                  </a:extLst>
                </a:gridCol>
                <a:gridCol w="2540746">
                  <a:extLst>
                    <a:ext uri="{9D8B030D-6E8A-4147-A177-3AD203B41FA5}">
                      <a16:colId xmlns:a16="http://schemas.microsoft.com/office/drawing/2014/main" val="20003"/>
                    </a:ext>
                  </a:extLst>
                </a:gridCol>
              </a:tblGrid>
              <a:tr h="781199">
                <a:tc>
                  <a:txBody>
                    <a:bodyPr/>
                    <a:lstStyle/>
                    <a:p>
                      <a:pPr marL="0" marR="0" algn="ctr">
                        <a:lnSpc>
                          <a:spcPct val="115000"/>
                        </a:lnSpc>
                        <a:spcBef>
                          <a:spcPts val="0"/>
                        </a:spcBef>
                        <a:spcAft>
                          <a:spcPts val="0"/>
                        </a:spcAft>
                      </a:pPr>
                      <a:r>
                        <a:rPr lang="en-US" sz="1400" b="1">
                          <a:solidFill>
                            <a:srgbClr val="FFFFFF"/>
                          </a:solidFill>
                          <a:effectLst/>
                          <a:latin typeface="Arial"/>
                          <a:ea typeface="Arial"/>
                          <a:cs typeface="Times New Roman"/>
                        </a:rPr>
                        <a:t>Fair Housing Goal</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582"/>
                    </a:solidFill>
                  </a:tcPr>
                </a:tc>
                <a:tc>
                  <a:txBody>
                    <a:bodyPr/>
                    <a:lstStyle/>
                    <a:p>
                      <a:pPr marL="0" marR="0" algn="ctr">
                        <a:lnSpc>
                          <a:spcPct val="115000"/>
                        </a:lnSpc>
                        <a:spcBef>
                          <a:spcPts val="0"/>
                        </a:spcBef>
                        <a:spcAft>
                          <a:spcPts val="0"/>
                        </a:spcAft>
                      </a:pPr>
                      <a:r>
                        <a:rPr lang="en-US" sz="1400" b="1">
                          <a:solidFill>
                            <a:srgbClr val="FFFFFF"/>
                          </a:solidFill>
                          <a:effectLst/>
                          <a:latin typeface="Arial"/>
                          <a:ea typeface="Arial"/>
                          <a:cs typeface="Times New Roman"/>
                        </a:rPr>
                        <a:t>Impediments to Fair Housing Choice/</a:t>
                      </a:r>
                      <a:endParaRPr lang="en-US" sz="1400">
                        <a:effectLst/>
                        <a:latin typeface="Calibri"/>
                        <a:ea typeface="Calibri"/>
                        <a:cs typeface="Times New Roman"/>
                      </a:endParaRPr>
                    </a:p>
                    <a:p>
                      <a:pPr marL="0" marR="0" algn="ctr">
                        <a:lnSpc>
                          <a:spcPct val="115000"/>
                        </a:lnSpc>
                        <a:spcBef>
                          <a:spcPts val="0"/>
                        </a:spcBef>
                        <a:spcAft>
                          <a:spcPts val="0"/>
                        </a:spcAft>
                      </a:pPr>
                      <a:r>
                        <a:rPr lang="en-US" sz="1400" b="1">
                          <a:solidFill>
                            <a:srgbClr val="FFFFFF"/>
                          </a:solidFill>
                          <a:effectLst/>
                          <a:latin typeface="Arial"/>
                          <a:ea typeface="Arial"/>
                          <a:cs typeface="Times New Roman"/>
                        </a:rPr>
                        <a:t>Contributing Factors</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582"/>
                    </a:solidFill>
                  </a:tcPr>
                </a:tc>
                <a:tc>
                  <a:txBody>
                    <a:bodyPr/>
                    <a:lstStyle/>
                    <a:p>
                      <a:pPr marL="0" marR="0" algn="ctr">
                        <a:lnSpc>
                          <a:spcPct val="115000"/>
                        </a:lnSpc>
                        <a:spcBef>
                          <a:spcPts val="0"/>
                        </a:spcBef>
                        <a:spcAft>
                          <a:spcPts val="0"/>
                        </a:spcAft>
                      </a:pPr>
                      <a:r>
                        <a:rPr lang="en-US" sz="1400" b="1">
                          <a:solidFill>
                            <a:srgbClr val="FFFFFF"/>
                          </a:solidFill>
                          <a:effectLst/>
                          <a:latin typeface="Arial"/>
                          <a:ea typeface="Arial"/>
                          <a:cs typeface="Times New Roman"/>
                        </a:rPr>
                        <a:t>Fair Housing Issue</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582"/>
                    </a:solidFill>
                  </a:tcPr>
                </a:tc>
                <a:tc>
                  <a:txBody>
                    <a:bodyPr/>
                    <a:lstStyle/>
                    <a:p>
                      <a:pPr marL="0" marR="0" algn="ctr">
                        <a:lnSpc>
                          <a:spcPct val="115000"/>
                        </a:lnSpc>
                        <a:spcBef>
                          <a:spcPts val="0"/>
                        </a:spcBef>
                        <a:spcAft>
                          <a:spcPts val="0"/>
                        </a:spcAft>
                      </a:pPr>
                      <a:r>
                        <a:rPr lang="en-US" sz="1400" b="1">
                          <a:solidFill>
                            <a:srgbClr val="FFFFFF"/>
                          </a:solidFill>
                          <a:effectLst/>
                          <a:latin typeface="Arial"/>
                          <a:ea typeface="Arial"/>
                          <a:cs typeface="Times New Roman"/>
                        </a:rPr>
                        <a:t>Recommended Actions</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582"/>
                    </a:solidFill>
                  </a:tcPr>
                </a:tc>
                <a:extLst>
                  <a:ext uri="{0D108BD9-81ED-4DB2-BD59-A6C34878D82A}">
                    <a16:rowId xmlns:a16="http://schemas.microsoft.com/office/drawing/2014/main" val="10000"/>
                  </a:ext>
                </a:extLst>
              </a:tr>
              <a:tr h="4070858">
                <a:tc>
                  <a:txBody>
                    <a:bodyPr/>
                    <a:lstStyle/>
                    <a:p>
                      <a:pPr marL="0" marR="0">
                        <a:lnSpc>
                          <a:spcPct val="115000"/>
                        </a:lnSpc>
                        <a:spcBef>
                          <a:spcPts val="0"/>
                        </a:spcBef>
                        <a:spcAft>
                          <a:spcPts val="1000"/>
                        </a:spcAft>
                      </a:pPr>
                      <a:r>
                        <a:rPr lang="en-US" sz="1400" b="1">
                          <a:effectLst/>
                          <a:latin typeface="Arial"/>
                          <a:ea typeface="Calibri"/>
                          <a:cs typeface="Times New Roman"/>
                        </a:rPr>
                        <a:t>Promote affordable housing development in high opportunity areas</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1000"/>
                        </a:spcAft>
                      </a:pPr>
                      <a:r>
                        <a:rPr lang="en-US" sz="1400">
                          <a:solidFill>
                            <a:srgbClr val="000000"/>
                          </a:solidFill>
                          <a:effectLst/>
                          <a:latin typeface="Arial"/>
                          <a:ea typeface="Times New Roman"/>
                          <a:cs typeface="Times New Roman"/>
                        </a:rPr>
                        <a:t>Moderate to high levels of segregation</a:t>
                      </a:r>
                      <a:endParaRPr lang="en-US" sz="1400">
                        <a:effectLst/>
                        <a:latin typeface="Calibri"/>
                        <a:ea typeface="Calibri"/>
                        <a:cs typeface="Times New Roman"/>
                      </a:endParaRPr>
                    </a:p>
                    <a:p>
                      <a:pPr marL="0" marR="0">
                        <a:lnSpc>
                          <a:spcPct val="115000"/>
                        </a:lnSpc>
                        <a:spcBef>
                          <a:spcPts val="0"/>
                        </a:spcBef>
                        <a:spcAft>
                          <a:spcPts val="1000"/>
                        </a:spcAft>
                      </a:pPr>
                      <a:r>
                        <a:rPr lang="en-US" sz="1400">
                          <a:solidFill>
                            <a:srgbClr val="000000"/>
                          </a:solidFill>
                          <a:effectLst/>
                          <a:latin typeface="Arial"/>
                          <a:ea typeface="Times New Roman"/>
                          <a:cs typeface="Times New Roman"/>
                        </a:rPr>
                        <a:t>Access to low poverty areas </a:t>
                      </a:r>
                      <a:endParaRPr lang="en-US" sz="1400">
                        <a:effectLst/>
                        <a:latin typeface="Calibri"/>
                        <a:ea typeface="Calibri"/>
                        <a:cs typeface="Times New Roman"/>
                      </a:endParaRPr>
                    </a:p>
                    <a:p>
                      <a:pPr marL="0" marR="0">
                        <a:lnSpc>
                          <a:spcPct val="115000"/>
                        </a:lnSpc>
                        <a:spcBef>
                          <a:spcPts val="0"/>
                        </a:spcBef>
                        <a:spcAft>
                          <a:spcPts val="1000"/>
                        </a:spcAft>
                      </a:pPr>
                      <a:r>
                        <a:rPr lang="en-US" sz="1400">
                          <a:solidFill>
                            <a:srgbClr val="000000"/>
                          </a:solidFill>
                          <a:effectLst/>
                          <a:latin typeface="Arial"/>
                          <a:ea typeface="Times New Roman"/>
                          <a:cs typeface="Times New Roman"/>
                        </a:rPr>
                        <a:t>Insufficient affordable housing in a range of unit sizes</a:t>
                      </a:r>
                      <a:endParaRPr lang="en-US" sz="1400">
                        <a:effectLst/>
                        <a:latin typeface="Calibri"/>
                        <a:ea typeface="Calibri"/>
                        <a:cs typeface="Times New Roman"/>
                      </a:endParaRPr>
                    </a:p>
                    <a:p>
                      <a:pPr marL="0" marR="0">
                        <a:lnSpc>
                          <a:spcPct val="115000"/>
                        </a:lnSpc>
                        <a:spcBef>
                          <a:spcPts val="0"/>
                        </a:spcBef>
                        <a:spcAft>
                          <a:spcPts val="0"/>
                        </a:spcAft>
                      </a:pPr>
                      <a:r>
                        <a:rPr lang="en-US" sz="1400">
                          <a:solidFill>
                            <a:srgbClr val="000000"/>
                          </a:solidFill>
                          <a:effectLst/>
                          <a:latin typeface="Arial"/>
                          <a:ea typeface="Times New Roman"/>
                          <a:cs typeface="Times New Roman"/>
                        </a:rPr>
                        <a:t>Black, American Indian, and Hispanic households have disproportionate rates of housing problems </a:t>
                      </a:r>
                      <a:endParaRPr lang="en-US" sz="1400">
                        <a:effectLst/>
                        <a:latin typeface="Calibri"/>
                        <a:ea typeface="Calibri"/>
                        <a:cs typeface="Times New Roman"/>
                      </a:endParaRPr>
                    </a:p>
                    <a:p>
                      <a:pPr marL="0" marR="0">
                        <a:lnSpc>
                          <a:spcPct val="115000"/>
                        </a:lnSpc>
                        <a:spcBef>
                          <a:spcPts val="0"/>
                        </a:spcBef>
                        <a:spcAft>
                          <a:spcPts val="0"/>
                        </a:spcAft>
                      </a:pPr>
                      <a:r>
                        <a:rPr lang="en-US" sz="1400">
                          <a:solidFill>
                            <a:srgbClr val="000000"/>
                          </a:solidFill>
                          <a:effectLst/>
                          <a:latin typeface="Arial"/>
                          <a:ea typeface="Times New Roman"/>
                          <a:cs typeface="Times New Roman"/>
                        </a:rPr>
                        <a:t> </a:t>
                      </a:r>
                      <a:endParaRPr lang="en-US" sz="1400">
                        <a:effectLst/>
                        <a:latin typeface="Calibri"/>
                        <a:ea typeface="Calibri"/>
                        <a:cs typeface="Times New Roman"/>
                      </a:endParaRPr>
                    </a:p>
                    <a:p>
                      <a:pPr marL="0" marR="0">
                        <a:lnSpc>
                          <a:spcPct val="115000"/>
                        </a:lnSpc>
                        <a:spcBef>
                          <a:spcPts val="0"/>
                        </a:spcBef>
                        <a:spcAft>
                          <a:spcPts val="0"/>
                        </a:spcAft>
                      </a:pPr>
                      <a:r>
                        <a:rPr lang="en-US" sz="1400">
                          <a:solidFill>
                            <a:srgbClr val="000000"/>
                          </a:solidFill>
                          <a:effectLst/>
                          <a:latin typeface="Arial"/>
                          <a:ea typeface="Times New Roman"/>
                          <a:cs typeface="Times New Roman"/>
                        </a:rPr>
                        <a:t>Discriminatory patterns in Lending</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1000"/>
                        </a:spcAft>
                      </a:pPr>
                      <a:r>
                        <a:rPr lang="en-US" sz="1400">
                          <a:solidFill>
                            <a:srgbClr val="000000"/>
                          </a:solidFill>
                          <a:effectLst/>
                          <a:latin typeface="Arial"/>
                          <a:ea typeface="Times New Roman"/>
                          <a:cs typeface="Times New Roman"/>
                        </a:rPr>
                        <a:t>Segregation</a:t>
                      </a:r>
                      <a:endParaRPr lang="en-US" sz="1400">
                        <a:effectLst/>
                        <a:latin typeface="Calibri"/>
                        <a:ea typeface="Calibri"/>
                        <a:cs typeface="Times New Roman"/>
                      </a:endParaRPr>
                    </a:p>
                    <a:p>
                      <a:pPr marL="0" marR="0">
                        <a:lnSpc>
                          <a:spcPct val="115000"/>
                        </a:lnSpc>
                        <a:spcBef>
                          <a:spcPts val="0"/>
                        </a:spcBef>
                        <a:spcAft>
                          <a:spcPts val="1000"/>
                        </a:spcAft>
                      </a:pPr>
                      <a:r>
                        <a:rPr lang="en-US" sz="1400">
                          <a:solidFill>
                            <a:srgbClr val="000000"/>
                          </a:solidFill>
                          <a:effectLst/>
                          <a:latin typeface="Arial"/>
                          <a:ea typeface="Times New Roman"/>
                          <a:cs typeface="Times New Roman"/>
                        </a:rPr>
                        <a:t>R/ECAPs</a:t>
                      </a:r>
                      <a:endParaRPr lang="en-US" sz="1400">
                        <a:effectLst/>
                        <a:latin typeface="Calibri"/>
                        <a:ea typeface="Calibri"/>
                        <a:cs typeface="Times New Roman"/>
                      </a:endParaRPr>
                    </a:p>
                    <a:p>
                      <a:pPr marL="0" marR="0">
                        <a:lnSpc>
                          <a:spcPct val="115000"/>
                        </a:lnSpc>
                        <a:spcBef>
                          <a:spcPts val="0"/>
                        </a:spcBef>
                        <a:spcAft>
                          <a:spcPts val="1000"/>
                        </a:spcAft>
                      </a:pPr>
                      <a:r>
                        <a:rPr lang="en-US" sz="1400">
                          <a:solidFill>
                            <a:srgbClr val="000000"/>
                          </a:solidFill>
                          <a:effectLst/>
                          <a:latin typeface="Arial"/>
                          <a:ea typeface="Times New Roman"/>
                          <a:cs typeface="Times New Roman"/>
                        </a:rPr>
                        <a:t>Disproportionate Housing Need</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1000"/>
                        </a:spcAft>
                      </a:pPr>
                      <a:r>
                        <a:rPr lang="en-US" sz="1400" dirty="0">
                          <a:effectLst/>
                          <a:latin typeface="Arial"/>
                          <a:ea typeface="Calibri"/>
                          <a:cs typeface="Times New Roman"/>
                        </a:rPr>
                        <a:t>Continue to promote homeownership and affordable rental opportunities in high opportunity areas with the use of CDBG, HOME, and HTF funds.  Over the next five (5) years:</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Arial"/>
                          <a:ea typeface="Calibri"/>
                          <a:cs typeface="Times New Roman"/>
                        </a:rPr>
                        <a:t>150 rental units added</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Arial"/>
                          <a:ea typeface="Calibri"/>
                          <a:cs typeface="Times New Roman"/>
                        </a:rPr>
                        <a:t>500 rental units rehabilitated</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Arial"/>
                          <a:ea typeface="Calibri"/>
                          <a:cs typeface="Times New Roman"/>
                        </a:rPr>
                        <a:t>150 homeowner housing units rehabilitated</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Arial"/>
                          <a:ea typeface="Calibri"/>
                          <a:cs typeface="Times New Roman"/>
                        </a:rPr>
                        <a:t>100 households down payment and closing cost assistance for first-time homebuyers</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Arial"/>
                          <a:ea typeface="Calibri"/>
                          <a:cs typeface="Times New Roman"/>
                        </a:rPr>
                        <a:t> </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Arial"/>
                          <a:ea typeface="Calibri"/>
                          <a:cs typeface="Times New Roman"/>
                        </a:rPr>
                        <a:t>Track activities annually in the State’s PER.</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87425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73050" y="312235"/>
            <a:ext cx="8480657" cy="6345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sz="4000" b="1" dirty="0">
                <a:solidFill>
                  <a:schemeClr val="tx2"/>
                </a:solidFill>
                <a:latin typeface="Arial" charset="0"/>
              </a:rPr>
              <a:t>Fair Housing Goals:</a:t>
            </a: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p:txBody>
      </p:sp>
      <p:sp>
        <p:nvSpPr>
          <p:cNvPr id="4" name="Rectangle 1">
            <a:extLst>
              <a:ext uri="{FF2B5EF4-FFF2-40B4-BE49-F238E27FC236}">
                <a16:creationId xmlns:a16="http://schemas.microsoft.com/office/drawing/2014/main" id="{F8118C7B-D67E-413F-B656-FEA4A038F688}"/>
              </a:ext>
            </a:extLst>
          </p:cNvPr>
          <p:cNvSpPr>
            <a:spLocks noChangeArrowheads="1"/>
          </p:cNvSpPr>
          <p:nvPr/>
        </p:nvSpPr>
        <p:spPr bwMode="auto">
          <a:xfrm>
            <a:off x="273050" y="1687125"/>
            <a:ext cx="123888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200"/>
          </a:p>
        </p:txBody>
      </p:sp>
      <p:graphicFrame>
        <p:nvGraphicFramePr>
          <p:cNvPr id="2" name="Table 1"/>
          <p:cNvGraphicFramePr>
            <a:graphicFrameLocks noGrp="1"/>
          </p:cNvGraphicFramePr>
          <p:nvPr>
            <p:extLst>
              <p:ext uri="{D42A27DB-BD31-4B8C-83A1-F6EECF244321}">
                <p14:modId xmlns:p14="http://schemas.microsoft.com/office/powerpoint/2010/main" val="1262838593"/>
              </p:ext>
            </p:extLst>
          </p:nvPr>
        </p:nvGraphicFramePr>
        <p:xfrm>
          <a:off x="477095" y="1156857"/>
          <a:ext cx="8072565" cy="5427304"/>
        </p:xfrm>
        <a:graphic>
          <a:graphicData uri="http://schemas.openxmlformats.org/drawingml/2006/table">
            <a:tbl>
              <a:tblPr bandRow="1"/>
              <a:tblGrid>
                <a:gridCol w="1622040">
                  <a:extLst>
                    <a:ext uri="{9D8B030D-6E8A-4147-A177-3AD203B41FA5}">
                      <a16:colId xmlns:a16="http://schemas.microsoft.com/office/drawing/2014/main" val="20000"/>
                    </a:ext>
                  </a:extLst>
                </a:gridCol>
                <a:gridCol w="2303222">
                  <a:extLst>
                    <a:ext uri="{9D8B030D-6E8A-4147-A177-3AD203B41FA5}">
                      <a16:colId xmlns:a16="http://schemas.microsoft.com/office/drawing/2014/main" val="20001"/>
                    </a:ext>
                  </a:extLst>
                </a:gridCol>
                <a:gridCol w="1606557">
                  <a:extLst>
                    <a:ext uri="{9D8B030D-6E8A-4147-A177-3AD203B41FA5}">
                      <a16:colId xmlns:a16="http://schemas.microsoft.com/office/drawing/2014/main" val="20002"/>
                    </a:ext>
                  </a:extLst>
                </a:gridCol>
                <a:gridCol w="2540746">
                  <a:extLst>
                    <a:ext uri="{9D8B030D-6E8A-4147-A177-3AD203B41FA5}">
                      <a16:colId xmlns:a16="http://schemas.microsoft.com/office/drawing/2014/main" val="20003"/>
                    </a:ext>
                  </a:extLst>
                </a:gridCol>
              </a:tblGrid>
              <a:tr h="781199">
                <a:tc>
                  <a:txBody>
                    <a:bodyPr/>
                    <a:lstStyle/>
                    <a:p>
                      <a:pPr marL="0" marR="0" algn="ctr">
                        <a:lnSpc>
                          <a:spcPct val="115000"/>
                        </a:lnSpc>
                        <a:spcBef>
                          <a:spcPts val="0"/>
                        </a:spcBef>
                        <a:spcAft>
                          <a:spcPts val="0"/>
                        </a:spcAft>
                      </a:pPr>
                      <a:r>
                        <a:rPr lang="en-US" sz="1400" b="1" dirty="0">
                          <a:solidFill>
                            <a:srgbClr val="FFFFFF"/>
                          </a:solidFill>
                          <a:effectLst/>
                          <a:latin typeface="Arial"/>
                          <a:ea typeface="Arial"/>
                          <a:cs typeface="Times New Roman"/>
                        </a:rPr>
                        <a:t>Fair Housing Goal</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582"/>
                    </a:solidFill>
                  </a:tcPr>
                </a:tc>
                <a:tc>
                  <a:txBody>
                    <a:bodyPr/>
                    <a:lstStyle/>
                    <a:p>
                      <a:pPr marL="0" marR="0" algn="ctr">
                        <a:lnSpc>
                          <a:spcPct val="115000"/>
                        </a:lnSpc>
                        <a:spcBef>
                          <a:spcPts val="0"/>
                        </a:spcBef>
                        <a:spcAft>
                          <a:spcPts val="0"/>
                        </a:spcAft>
                      </a:pPr>
                      <a:r>
                        <a:rPr lang="en-US" sz="1400" b="1">
                          <a:solidFill>
                            <a:srgbClr val="FFFFFF"/>
                          </a:solidFill>
                          <a:effectLst/>
                          <a:latin typeface="Arial"/>
                          <a:ea typeface="Arial"/>
                          <a:cs typeface="Times New Roman"/>
                        </a:rPr>
                        <a:t>Impediments to Fair Housing Choice/</a:t>
                      </a:r>
                      <a:endParaRPr lang="en-US" sz="1400">
                        <a:effectLst/>
                        <a:latin typeface="Calibri"/>
                        <a:ea typeface="Calibri"/>
                        <a:cs typeface="Times New Roman"/>
                      </a:endParaRPr>
                    </a:p>
                    <a:p>
                      <a:pPr marL="0" marR="0" algn="ctr">
                        <a:lnSpc>
                          <a:spcPct val="115000"/>
                        </a:lnSpc>
                        <a:spcBef>
                          <a:spcPts val="0"/>
                        </a:spcBef>
                        <a:spcAft>
                          <a:spcPts val="0"/>
                        </a:spcAft>
                      </a:pPr>
                      <a:r>
                        <a:rPr lang="en-US" sz="1400" b="1">
                          <a:solidFill>
                            <a:srgbClr val="FFFFFF"/>
                          </a:solidFill>
                          <a:effectLst/>
                          <a:latin typeface="Arial"/>
                          <a:ea typeface="Arial"/>
                          <a:cs typeface="Times New Roman"/>
                        </a:rPr>
                        <a:t>Contributing Factors</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582"/>
                    </a:solidFill>
                  </a:tcPr>
                </a:tc>
                <a:tc>
                  <a:txBody>
                    <a:bodyPr/>
                    <a:lstStyle/>
                    <a:p>
                      <a:pPr marL="0" marR="0" algn="ctr">
                        <a:lnSpc>
                          <a:spcPct val="115000"/>
                        </a:lnSpc>
                        <a:spcBef>
                          <a:spcPts val="0"/>
                        </a:spcBef>
                        <a:spcAft>
                          <a:spcPts val="0"/>
                        </a:spcAft>
                      </a:pPr>
                      <a:r>
                        <a:rPr lang="en-US" sz="1400" b="1">
                          <a:solidFill>
                            <a:srgbClr val="FFFFFF"/>
                          </a:solidFill>
                          <a:effectLst/>
                          <a:latin typeface="Arial"/>
                          <a:ea typeface="Arial"/>
                          <a:cs typeface="Times New Roman"/>
                        </a:rPr>
                        <a:t>Fair Housing Issue</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582"/>
                    </a:solidFill>
                  </a:tcPr>
                </a:tc>
                <a:tc>
                  <a:txBody>
                    <a:bodyPr/>
                    <a:lstStyle/>
                    <a:p>
                      <a:pPr marL="0" marR="0" algn="ctr">
                        <a:lnSpc>
                          <a:spcPct val="115000"/>
                        </a:lnSpc>
                        <a:spcBef>
                          <a:spcPts val="0"/>
                        </a:spcBef>
                        <a:spcAft>
                          <a:spcPts val="0"/>
                        </a:spcAft>
                      </a:pPr>
                      <a:r>
                        <a:rPr lang="en-US" sz="1400" b="1">
                          <a:solidFill>
                            <a:srgbClr val="FFFFFF"/>
                          </a:solidFill>
                          <a:effectLst/>
                          <a:latin typeface="Arial"/>
                          <a:ea typeface="Arial"/>
                          <a:cs typeface="Times New Roman"/>
                        </a:rPr>
                        <a:t>Recommended Actions</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582"/>
                    </a:solidFill>
                  </a:tcPr>
                </a:tc>
                <a:extLst>
                  <a:ext uri="{0D108BD9-81ED-4DB2-BD59-A6C34878D82A}">
                    <a16:rowId xmlns:a16="http://schemas.microsoft.com/office/drawing/2014/main" val="10000"/>
                  </a:ext>
                </a:extLst>
              </a:tr>
              <a:tr h="4070858">
                <a:tc>
                  <a:txBody>
                    <a:bodyPr/>
                    <a:lstStyle/>
                    <a:p>
                      <a:pPr marL="0" marR="0">
                        <a:lnSpc>
                          <a:spcPct val="115000"/>
                        </a:lnSpc>
                        <a:spcBef>
                          <a:spcPts val="0"/>
                        </a:spcBef>
                        <a:spcAft>
                          <a:spcPts val="0"/>
                        </a:spcAft>
                      </a:pPr>
                      <a:r>
                        <a:rPr lang="en-US" sz="1400" b="1">
                          <a:effectLst/>
                          <a:latin typeface="Arial"/>
                          <a:ea typeface="Calibri"/>
                          <a:cs typeface="Times New Roman"/>
                        </a:rPr>
                        <a:t>Promote community and service provider knowledge of ADA laws</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400">
                          <a:effectLst/>
                          <a:latin typeface="Arial"/>
                          <a:ea typeface="Calibri"/>
                          <a:cs typeface="Times New Roman"/>
                        </a:rPr>
                        <a:t>Insufficient accessible affordable housing</a:t>
                      </a:r>
                      <a:endParaRPr lang="en-US" sz="1400">
                        <a:effectLst/>
                        <a:latin typeface="Calibri"/>
                        <a:ea typeface="Calibri"/>
                        <a:cs typeface="Times New Roman"/>
                      </a:endParaRPr>
                    </a:p>
                    <a:p>
                      <a:pPr marL="0" marR="0">
                        <a:lnSpc>
                          <a:spcPct val="115000"/>
                        </a:lnSpc>
                        <a:spcBef>
                          <a:spcPts val="0"/>
                        </a:spcBef>
                        <a:spcAft>
                          <a:spcPts val="0"/>
                        </a:spcAft>
                      </a:pPr>
                      <a:r>
                        <a:rPr lang="en-US" sz="1400">
                          <a:effectLst/>
                          <a:latin typeface="Arial"/>
                          <a:ea typeface="Calibri"/>
                          <a:cs typeface="Times New Roman"/>
                        </a:rPr>
                        <a:t> </a:t>
                      </a:r>
                      <a:endParaRPr lang="en-US" sz="1400">
                        <a:effectLst/>
                        <a:latin typeface="Calibri"/>
                        <a:ea typeface="Calibri"/>
                        <a:cs typeface="Times New Roman"/>
                      </a:endParaRPr>
                    </a:p>
                    <a:p>
                      <a:pPr marL="0" marR="0">
                        <a:lnSpc>
                          <a:spcPct val="115000"/>
                        </a:lnSpc>
                        <a:spcBef>
                          <a:spcPts val="0"/>
                        </a:spcBef>
                        <a:spcAft>
                          <a:spcPts val="0"/>
                        </a:spcAft>
                      </a:pPr>
                      <a:r>
                        <a:rPr lang="en-US" sz="1400">
                          <a:solidFill>
                            <a:srgbClr val="000000"/>
                          </a:solidFill>
                          <a:effectLst/>
                          <a:latin typeface="Arial"/>
                          <a:ea typeface="Times New Roman"/>
                          <a:cs typeface="Times New Roman"/>
                        </a:rPr>
                        <a:t>Discrimination on the basis of disability</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400" dirty="0">
                          <a:solidFill>
                            <a:srgbClr val="000000"/>
                          </a:solidFill>
                          <a:effectLst/>
                          <a:latin typeface="Arial"/>
                          <a:ea typeface="Times New Roman"/>
                          <a:cs typeface="Times New Roman"/>
                        </a:rPr>
                        <a:t>Disability and Access</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400" dirty="0">
                          <a:effectLst/>
                          <a:latin typeface="Arial"/>
                          <a:ea typeface="Calibri"/>
                          <a:cs typeface="Times New Roman"/>
                        </a:rPr>
                        <a:t>Continue to partner with the HPFHC to conduct tests on selected newly constructed housing units and apartment complexes.  Record activities annually in the State’s PER.</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highlight>
                            <a:srgbClr val="FFFF00"/>
                          </a:highlight>
                          <a:latin typeface="Arial"/>
                          <a:ea typeface="Calibri"/>
                          <a:cs typeface="Times New Roman"/>
                        </a:rPr>
                        <a:t> </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Arial"/>
                          <a:ea typeface="Calibri"/>
                          <a:cs typeface="Times New Roman"/>
                        </a:rPr>
                        <a:t>Continue to partner with the HPFHC, DOLHR, and other non-profit organizations, and local ADA coordinators to conduct outreach and education to professionals in the housing construction industry on the subject of accessibility and reasonable accommodation. Record activities annually in the State’s PER.</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35053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73050" y="312235"/>
            <a:ext cx="8480657" cy="6345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sz="4000" b="1" dirty="0">
                <a:solidFill>
                  <a:schemeClr val="tx2"/>
                </a:solidFill>
                <a:latin typeface="Arial" charset="0"/>
              </a:rPr>
              <a:t>Fair Housing Goals:</a:t>
            </a: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p:txBody>
      </p:sp>
      <p:sp>
        <p:nvSpPr>
          <p:cNvPr id="4" name="Rectangle 1">
            <a:extLst>
              <a:ext uri="{FF2B5EF4-FFF2-40B4-BE49-F238E27FC236}">
                <a16:creationId xmlns:a16="http://schemas.microsoft.com/office/drawing/2014/main" id="{F8118C7B-D67E-413F-B656-FEA4A038F688}"/>
              </a:ext>
            </a:extLst>
          </p:cNvPr>
          <p:cNvSpPr>
            <a:spLocks noChangeArrowheads="1"/>
          </p:cNvSpPr>
          <p:nvPr/>
        </p:nvSpPr>
        <p:spPr bwMode="auto">
          <a:xfrm>
            <a:off x="273050" y="1687125"/>
            <a:ext cx="123888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200"/>
          </a:p>
        </p:txBody>
      </p:sp>
      <p:graphicFrame>
        <p:nvGraphicFramePr>
          <p:cNvPr id="2" name="Table 1"/>
          <p:cNvGraphicFramePr>
            <a:graphicFrameLocks noGrp="1"/>
          </p:cNvGraphicFramePr>
          <p:nvPr>
            <p:extLst>
              <p:ext uri="{D42A27DB-BD31-4B8C-83A1-F6EECF244321}">
                <p14:modId xmlns:p14="http://schemas.microsoft.com/office/powerpoint/2010/main" val="3425130560"/>
              </p:ext>
            </p:extLst>
          </p:nvPr>
        </p:nvGraphicFramePr>
        <p:xfrm>
          <a:off x="477095" y="1418114"/>
          <a:ext cx="8072565" cy="3113463"/>
        </p:xfrm>
        <a:graphic>
          <a:graphicData uri="http://schemas.openxmlformats.org/drawingml/2006/table">
            <a:tbl>
              <a:tblPr bandRow="1"/>
              <a:tblGrid>
                <a:gridCol w="1622040">
                  <a:extLst>
                    <a:ext uri="{9D8B030D-6E8A-4147-A177-3AD203B41FA5}">
                      <a16:colId xmlns:a16="http://schemas.microsoft.com/office/drawing/2014/main" val="20000"/>
                    </a:ext>
                  </a:extLst>
                </a:gridCol>
                <a:gridCol w="2303222">
                  <a:extLst>
                    <a:ext uri="{9D8B030D-6E8A-4147-A177-3AD203B41FA5}">
                      <a16:colId xmlns:a16="http://schemas.microsoft.com/office/drawing/2014/main" val="20001"/>
                    </a:ext>
                  </a:extLst>
                </a:gridCol>
                <a:gridCol w="1606557">
                  <a:extLst>
                    <a:ext uri="{9D8B030D-6E8A-4147-A177-3AD203B41FA5}">
                      <a16:colId xmlns:a16="http://schemas.microsoft.com/office/drawing/2014/main" val="20002"/>
                    </a:ext>
                  </a:extLst>
                </a:gridCol>
                <a:gridCol w="2540746">
                  <a:extLst>
                    <a:ext uri="{9D8B030D-6E8A-4147-A177-3AD203B41FA5}">
                      <a16:colId xmlns:a16="http://schemas.microsoft.com/office/drawing/2014/main" val="20003"/>
                    </a:ext>
                  </a:extLst>
                </a:gridCol>
              </a:tblGrid>
              <a:tr h="459253">
                <a:tc>
                  <a:txBody>
                    <a:bodyPr/>
                    <a:lstStyle/>
                    <a:p>
                      <a:pPr marL="0" marR="0" algn="ctr">
                        <a:lnSpc>
                          <a:spcPct val="115000"/>
                        </a:lnSpc>
                        <a:spcBef>
                          <a:spcPts val="0"/>
                        </a:spcBef>
                        <a:spcAft>
                          <a:spcPts val="0"/>
                        </a:spcAft>
                      </a:pPr>
                      <a:r>
                        <a:rPr lang="en-US" sz="1400" b="1" dirty="0">
                          <a:solidFill>
                            <a:srgbClr val="FFFFFF"/>
                          </a:solidFill>
                          <a:effectLst/>
                          <a:latin typeface="Arial"/>
                          <a:ea typeface="Arial"/>
                          <a:cs typeface="Times New Roman"/>
                        </a:rPr>
                        <a:t>Fair Housing Goal</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582"/>
                    </a:solidFill>
                  </a:tcPr>
                </a:tc>
                <a:tc>
                  <a:txBody>
                    <a:bodyPr/>
                    <a:lstStyle/>
                    <a:p>
                      <a:pPr marL="0" marR="0" algn="ctr">
                        <a:lnSpc>
                          <a:spcPct val="115000"/>
                        </a:lnSpc>
                        <a:spcBef>
                          <a:spcPts val="0"/>
                        </a:spcBef>
                        <a:spcAft>
                          <a:spcPts val="0"/>
                        </a:spcAft>
                      </a:pPr>
                      <a:r>
                        <a:rPr lang="en-US" sz="1400" b="1">
                          <a:solidFill>
                            <a:srgbClr val="FFFFFF"/>
                          </a:solidFill>
                          <a:effectLst/>
                          <a:latin typeface="Arial"/>
                          <a:ea typeface="Arial"/>
                          <a:cs typeface="Times New Roman"/>
                        </a:rPr>
                        <a:t>Impediments to Fair Housing Choice/</a:t>
                      </a:r>
                      <a:endParaRPr lang="en-US" sz="1400">
                        <a:effectLst/>
                        <a:latin typeface="Calibri"/>
                        <a:ea typeface="Calibri"/>
                        <a:cs typeface="Times New Roman"/>
                      </a:endParaRPr>
                    </a:p>
                    <a:p>
                      <a:pPr marL="0" marR="0" algn="ctr">
                        <a:lnSpc>
                          <a:spcPct val="115000"/>
                        </a:lnSpc>
                        <a:spcBef>
                          <a:spcPts val="0"/>
                        </a:spcBef>
                        <a:spcAft>
                          <a:spcPts val="0"/>
                        </a:spcAft>
                      </a:pPr>
                      <a:r>
                        <a:rPr lang="en-US" sz="1400" b="1">
                          <a:solidFill>
                            <a:srgbClr val="FFFFFF"/>
                          </a:solidFill>
                          <a:effectLst/>
                          <a:latin typeface="Arial"/>
                          <a:ea typeface="Arial"/>
                          <a:cs typeface="Times New Roman"/>
                        </a:rPr>
                        <a:t>Contributing Factors</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582"/>
                    </a:solidFill>
                  </a:tcPr>
                </a:tc>
                <a:tc>
                  <a:txBody>
                    <a:bodyPr/>
                    <a:lstStyle/>
                    <a:p>
                      <a:pPr marL="0" marR="0" algn="ctr">
                        <a:lnSpc>
                          <a:spcPct val="115000"/>
                        </a:lnSpc>
                        <a:spcBef>
                          <a:spcPts val="0"/>
                        </a:spcBef>
                        <a:spcAft>
                          <a:spcPts val="0"/>
                        </a:spcAft>
                      </a:pPr>
                      <a:r>
                        <a:rPr lang="en-US" sz="1400" b="1">
                          <a:solidFill>
                            <a:srgbClr val="FFFFFF"/>
                          </a:solidFill>
                          <a:effectLst/>
                          <a:latin typeface="Arial"/>
                          <a:ea typeface="Arial"/>
                          <a:cs typeface="Times New Roman"/>
                        </a:rPr>
                        <a:t>Fair Housing Issue</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582"/>
                    </a:solidFill>
                  </a:tcPr>
                </a:tc>
                <a:tc>
                  <a:txBody>
                    <a:bodyPr/>
                    <a:lstStyle/>
                    <a:p>
                      <a:pPr marL="0" marR="0" algn="ctr">
                        <a:lnSpc>
                          <a:spcPct val="115000"/>
                        </a:lnSpc>
                        <a:spcBef>
                          <a:spcPts val="0"/>
                        </a:spcBef>
                        <a:spcAft>
                          <a:spcPts val="0"/>
                        </a:spcAft>
                      </a:pPr>
                      <a:r>
                        <a:rPr lang="en-US" sz="1400" b="1">
                          <a:solidFill>
                            <a:srgbClr val="FFFFFF"/>
                          </a:solidFill>
                          <a:effectLst/>
                          <a:latin typeface="Arial"/>
                          <a:ea typeface="Arial"/>
                          <a:cs typeface="Times New Roman"/>
                        </a:rPr>
                        <a:t>Recommended Actions</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582"/>
                    </a:solidFill>
                  </a:tcPr>
                </a:tc>
                <a:extLst>
                  <a:ext uri="{0D108BD9-81ED-4DB2-BD59-A6C34878D82A}">
                    <a16:rowId xmlns:a16="http://schemas.microsoft.com/office/drawing/2014/main" val="10000"/>
                  </a:ext>
                </a:extLst>
              </a:tr>
              <a:tr h="2393182">
                <a:tc>
                  <a:txBody>
                    <a:bodyPr/>
                    <a:lstStyle/>
                    <a:p>
                      <a:pPr marL="0" marR="0">
                        <a:lnSpc>
                          <a:spcPct val="115000"/>
                        </a:lnSpc>
                        <a:spcBef>
                          <a:spcPts val="0"/>
                        </a:spcBef>
                        <a:spcAft>
                          <a:spcPts val="1000"/>
                        </a:spcAft>
                      </a:pPr>
                      <a:r>
                        <a:rPr lang="en-US" sz="1400" b="1">
                          <a:effectLst/>
                          <a:latin typeface="Arial"/>
                          <a:ea typeface="Calibri"/>
                          <a:cs typeface="Times New Roman"/>
                        </a:rPr>
                        <a:t>Enhance community services in R/ECAPs</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1000"/>
                        </a:spcAft>
                      </a:pPr>
                      <a:r>
                        <a:rPr lang="en-US" sz="1400">
                          <a:solidFill>
                            <a:srgbClr val="000000"/>
                          </a:solidFill>
                          <a:effectLst/>
                          <a:latin typeface="Arial"/>
                          <a:ea typeface="Times New Roman"/>
                          <a:cs typeface="Times New Roman"/>
                        </a:rPr>
                        <a:t>Access to low poverty areas </a:t>
                      </a:r>
                      <a:endParaRPr lang="en-US" sz="1400">
                        <a:effectLst/>
                        <a:latin typeface="Calibri"/>
                        <a:ea typeface="Calibri"/>
                        <a:cs typeface="Times New Roman"/>
                      </a:endParaRPr>
                    </a:p>
                    <a:p>
                      <a:pPr marL="0" marR="0">
                        <a:lnSpc>
                          <a:spcPct val="115000"/>
                        </a:lnSpc>
                        <a:spcBef>
                          <a:spcPts val="0"/>
                        </a:spcBef>
                        <a:spcAft>
                          <a:spcPts val="1000"/>
                        </a:spcAft>
                      </a:pPr>
                      <a:r>
                        <a:rPr lang="en-US" sz="1400">
                          <a:solidFill>
                            <a:srgbClr val="000000"/>
                          </a:solidFill>
                          <a:effectLst/>
                          <a:latin typeface="Arial"/>
                          <a:ea typeface="Times New Roman"/>
                          <a:cs typeface="Times New Roman"/>
                        </a:rPr>
                        <a:t>Access to job proximity</a:t>
                      </a:r>
                      <a:endParaRPr lang="en-US" sz="1400">
                        <a:effectLst/>
                        <a:latin typeface="Calibri"/>
                        <a:ea typeface="Calibri"/>
                        <a:cs typeface="Times New Roman"/>
                      </a:endParaRPr>
                    </a:p>
                    <a:p>
                      <a:pPr marL="0" marR="0">
                        <a:lnSpc>
                          <a:spcPct val="115000"/>
                        </a:lnSpc>
                        <a:spcBef>
                          <a:spcPts val="0"/>
                        </a:spcBef>
                        <a:spcAft>
                          <a:spcPts val="0"/>
                        </a:spcAft>
                      </a:pPr>
                      <a:r>
                        <a:rPr lang="en-US" sz="1400">
                          <a:solidFill>
                            <a:srgbClr val="000000"/>
                          </a:solidFill>
                          <a:effectLst/>
                          <a:latin typeface="Arial"/>
                          <a:ea typeface="Times New Roman"/>
                          <a:cs typeface="Times New Roman"/>
                        </a:rPr>
                        <a:t>Access to school proficiency</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1000"/>
                        </a:spcAft>
                      </a:pPr>
                      <a:r>
                        <a:rPr lang="en-US" sz="1400" dirty="0">
                          <a:solidFill>
                            <a:srgbClr val="000000"/>
                          </a:solidFill>
                          <a:effectLst/>
                          <a:latin typeface="Arial"/>
                          <a:ea typeface="Times New Roman"/>
                          <a:cs typeface="Times New Roman"/>
                        </a:rPr>
                        <a:t>Disparities in Access to Opportunity</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1000"/>
                        </a:spcAft>
                      </a:pPr>
                      <a:r>
                        <a:rPr lang="en-US" sz="1400" dirty="0">
                          <a:effectLst/>
                          <a:latin typeface="Arial"/>
                          <a:ea typeface="Calibri"/>
                          <a:cs typeface="Times New Roman"/>
                        </a:rPr>
                        <a:t>Encourage increased public services and public investment in high poverty areas in the State.  Record activities annually in the State’s PER.</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2104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73050" y="312235"/>
            <a:ext cx="8480657" cy="6345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sz="4000" b="1" dirty="0">
                <a:solidFill>
                  <a:schemeClr val="tx2"/>
                </a:solidFill>
                <a:latin typeface="Arial" charset="0"/>
              </a:rPr>
              <a:t>Fair Housing Goals:</a:t>
            </a: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marL="1371600" lvl="2" indent="-457200">
              <a:spcBef>
                <a:spcPct val="20000"/>
              </a:spcBef>
              <a:buClr>
                <a:schemeClr val="bg1"/>
              </a:buClr>
              <a:buFont typeface="Arial" panose="020B0604020202020204" pitchFamily="34" charset="0"/>
              <a:buChar char="•"/>
            </a:pPr>
            <a:endParaRPr lang="en-US" sz="3000" b="1" dirty="0">
              <a:solidFill>
                <a:srgbClr val="000099"/>
              </a:solidFill>
              <a:latin typeface="Arial" charset="0"/>
            </a:endParaRPr>
          </a:p>
          <a:p>
            <a:pPr lvl="1" eaLnBrk="0" fontAlgn="base" hangingPunct="0">
              <a:spcBef>
                <a:spcPct val="20000"/>
              </a:spcBef>
              <a:spcAft>
                <a:spcPct val="0"/>
              </a:spcAft>
              <a:buClr>
                <a:srgbClr val="000099"/>
              </a:buClr>
            </a:pPr>
            <a:endParaRPr lang="en-US" sz="3000" b="1" dirty="0">
              <a:solidFill>
                <a:srgbClr val="000099"/>
              </a:solidFill>
              <a:latin typeface="Arial" charset="0"/>
            </a:endParaRPr>
          </a:p>
        </p:txBody>
      </p:sp>
      <p:sp>
        <p:nvSpPr>
          <p:cNvPr id="4" name="Rectangle 1">
            <a:extLst>
              <a:ext uri="{FF2B5EF4-FFF2-40B4-BE49-F238E27FC236}">
                <a16:creationId xmlns:a16="http://schemas.microsoft.com/office/drawing/2014/main" id="{F8118C7B-D67E-413F-B656-FEA4A038F688}"/>
              </a:ext>
            </a:extLst>
          </p:cNvPr>
          <p:cNvSpPr>
            <a:spLocks noChangeArrowheads="1"/>
          </p:cNvSpPr>
          <p:nvPr/>
        </p:nvSpPr>
        <p:spPr bwMode="auto">
          <a:xfrm>
            <a:off x="273050" y="1687125"/>
            <a:ext cx="123888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200"/>
          </a:p>
        </p:txBody>
      </p:sp>
      <p:graphicFrame>
        <p:nvGraphicFramePr>
          <p:cNvPr id="2" name="Table 1"/>
          <p:cNvGraphicFramePr>
            <a:graphicFrameLocks noGrp="1"/>
          </p:cNvGraphicFramePr>
          <p:nvPr>
            <p:extLst>
              <p:ext uri="{D42A27DB-BD31-4B8C-83A1-F6EECF244321}">
                <p14:modId xmlns:p14="http://schemas.microsoft.com/office/powerpoint/2010/main" val="263603544"/>
              </p:ext>
            </p:extLst>
          </p:nvPr>
        </p:nvGraphicFramePr>
        <p:xfrm>
          <a:off x="273050" y="1106615"/>
          <a:ext cx="8395600" cy="5363401"/>
        </p:xfrm>
        <a:graphic>
          <a:graphicData uri="http://schemas.openxmlformats.org/drawingml/2006/table">
            <a:tbl>
              <a:tblPr bandRow="1"/>
              <a:tblGrid>
                <a:gridCol w="1622040">
                  <a:extLst>
                    <a:ext uri="{9D8B030D-6E8A-4147-A177-3AD203B41FA5}">
                      <a16:colId xmlns:a16="http://schemas.microsoft.com/office/drawing/2014/main" val="20000"/>
                    </a:ext>
                  </a:extLst>
                </a:gridCol>
                <a:gridCol w="2303222">
                  <a:extLst>
                    <a:ext uri="{9D8B030D-6E8A-4147-A177-3AD203B41FA5}">
                      <a16:colId xmlns:a16="http://schemas.microsoft.com/office/drawing/2014/main" val="20001"/>
                    </a:ext>
                  </a:extLst>
                </a:gridCol>
                <a:gridCol w="1606557">
                  <a:extLst>
                    <a:ext uri="{9D8B030D-6E8A-4147-A177-3AD203B41FA5}">
                      <a16:colId xmlns:a16="http://schemas.microsoft.com/office/drawing/2014/main" val="20002"/>
                    </a:ext>
                  </a:extLst>
                </a:gridCol>
                <a:gridCol w="2863781">
                  <a:extLst>
                    <a:ext uri="{9D8B030D-6E8A-4147-A177-3AD203B41FA5}">
                      <a16:colId xmlns:a16="http://schemas.microsoft.com/office/drawing/2014/main" val="20003"/>
                    </a:ext>
                  </a:extLst>
                </a:gridCol>
              </a:tblGrid>
              <a:tr h="459253">
                <a:tc>
                  <a:txBody>
                    <a:bodyPr/>
                    <a:lstStyle/>
                    <a:p>
                      <a:pPr marL="0" marR="0" algn="ctr">
                        <a:lnSpc>
                          <a:spcPct val="115000"/>
                        </a:lnSpc>
                        <a:spcBef>
                          <a:spcPts val="0"/>
                        </a:spcBef>
                        <a:spcAft>
                          <a:spcPts val="0"/>
                        </a:spcAft>
                      </a:pPr>
                      <a:r>
                        <a:rPr lang="en-US" sz="1400" b="1" dirty="0">
                          <a:solidFill>
                            <a:srgbClr val="FFFFFF"/>
                          </a:solidFill>
                          <a:effectLst/>
                          <a:latin typeface="Arial"/>
                          <a:ea typeface="Arial"/>
                          <a:cs typeface="Times New Roman"/>
                        </a:rPr>
                        <a:t>Fair Housing Goal</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582"/>
                    </a:solidFill>
                  </a:tcPr>
                </a:tc>
                <a:tc>
                  <a:txBody>
                    <a:bodyPr/>
                    <a:lstStyle/>
                    <a:p>
                      <a:pPr marL="0" marR="0" algn="ctr">
                        <a:lnSpc>
                          <a:spcPct val="115000"/>
                        </a:lnSpc>
                        <a:spcBef>
                          <a:spcPts val="0"/>
                        </a:spcBef>
                        <a:spcAft>
                          <a:spcPts val="0"/>
                        </a:spcAft>
                      </a:pPr>
                      <a:r>
                        <a:rPr lang="en-US" sz="1400" b="1">
                          <a:solidFill>
                            <a:srgbClr val="FFFFFF"/>
                          </a:solidFill>
                          <a:effectLst/>
                          <a:latin typeface="Arial"/>
                          <a:ea typeface="Arial"/>
                          <a:cs typeface="Times New Roman"/>
                        </a:rPr>
                        <a:t>Impediments to Fair Housing Choice/</a:t>
                      </a:r>
                      <a:endParaRPr lang="en-US" sz="1400">
                        <a:effectLst/>
                        <a:latin typeface="Calibri"/>
                        <a:ea typeface="Calibri"/>
                        <a:cs typeface="Times New Roman"/>
                      </a:endParaRPr>
                    </a:p>
                    <a:p>
                      <a:pPr marL="0" marR="0" algn="ctr">
                        <a:lnSpc>
                          <a:spcPct val="115000"/>
                        </a:lnSpc>
                        <a:spcBef>
                          <a:spcPts val="0"/>
                        </a:spcBef>
                        <a:spcAft>
                          <a:spcPts val="0"/>
                        </a:spcAft>
                      </a:pPr>
                      <a:r>
                        <a:rPr lang="en-US" sz="1400" b="1">
                          <a:solidFill>
                            <a:srgbClr val="FFFFFF"/>
                          </a:solidFill>
                          <a:effectLst/>
                          <a:latin typeface="Arial"/>
                          <a:ea typeface="Arial"/>
                          <a:cs typeface="Times New Roman"/>
                        </a:rPr>
                        <a:t>Contributing Factors</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582"/>
                    </a:solidFill>
                  </a:tcPr>
                </a:tc>
                <a:tc>
                  <a:txBody>
                    <a:bodyPr/>
                    <a:lstStyle/>
                    <a:p>
                      <a:pPr marL="0" marR="0" algn="ctr">
                        <a:lnSpc>
                          <a:spcPct val="115000"/>
                        </a:lnSpc>
                        <a:spcBef>
                          <a:spcPts val="0"/>
                        </a:spcBef>
                        <a:spcAft>
                          <a:spcPts val="0"/>
                        </a:spcAft>
                      </a:pPr>
                      <a:r>
                        <a:rPr lang="en-US" sz="1400" b="1">
                          <a:solidFill>
                            <a:srgbClr val="FFFFFF"/>
                          </a:solidFill>
                          <a:effectLst/>
                          <a:latin typeface="Arial"/>
                          <a:ea typeface="Arial"/>
                          <a:cs typeface="Times New Roman"/>
                        </a:rPr>
                        <a:t>Fair Housing Issue</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582"/>
                    </a:solidFill>
                  </a:tcPr>
                </a:tc>
                <a:tc>
                  <a:txBody>
                    <a:bodyPr/>
                    <a:lstStyle/>
                    <a:p>
                      <a:pPr marL="0" marR="0" algn="ctr">
                        <a:lnSpc>
                          <a:spcPct val="115000"/>
                        </a:lnSpc>
                        <a:spcBef>
                          <a:spcPts val="0"/>
                        </a:spcBef>
                        <a:spcAft>
                          <a:spcPts val="0"/>
                        </a:spcAft>
                      </a:pPr>
                      <a:r>
                        <a:rPr lang="en-US" sz="1400" b="1">
                          <a:solidFill>
                            <a:srgbClr val="FFFFFF"/>
                          </a:solidFill>
                          <a:effectLst/>
                          <a:latin typeface="Arial"/>
                          <a:ea typeface="Arial"/>
                          <a:cs typeface="Times New Roman"/>
                        </a:rPr>
                        <a:t>Recommended Actions</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582"/>
                    </a:solidFill>
                  </a:tcPr>
                </a:tc>
                <a:extLst>
                  <a:ext uri="{0D108BD9-81ED-4DB2-BD59-A6C34878D82A}">
                    <a16:rowId xmlns:a16="http://schemas.microsoft.com/office/drawing/2014/main" val="10000"/>
                  </a:ext>
                </a:extLst>
              </a:tr>
              <a:tr h="2393182">
                <a:tc>
                  <a:txBody>
                    <a:bodyPr/>
                    <a:lstStyle/>
                    <a:p>
                      <a:pPr marL="0" marR="0">
                        <a:lnSpc>
                          <a:spcPct val="115000"/>
                        </a:lnSpc>
                        <a:spcBef>
                          <a:spcPts val="0"/>
                        </a:spcBef>
                        <a:spcAft>
                          <a:spcPts val="1000"/>
                        </a:spcAft>
                      </a:pPr>
                      <a:r>
                        <a:rPr lang="en-US" sz="1400" b="1">
                          <a:effectLst/>
                          <a:latin typeface="Arial"/>
                          <a:ea typeface="Calibri"/>
                          <a:cs typeface="Times New Roman"/>
                        </a:rPr>
                        <a:t>Increase fair housing outreach and education in the State</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1000"/>
                        </a:spcAft>
                      </a:pPr>
                      <a:r>
                        <a:rPr lang="en-US" sz="1400">
                          <a:effectLst/>
                          <a:latin typeface="Arial"/>
                          <a:ea typeface="Calibri"/>
                          <a:cs typeface="Times New Roman"/>
                        </a:rPr>
                        <a:t>Moderate to high levels of segregation</a:t>
                      </a:r>
                      <a:endParaRPr lang="en-US" sz="1400">
                        <a:effectLst/>
                        <a:latin typeface="Calibri"/>
                        <a:ea typeface="Calibri"/>
                        <a:cs typeface="Times New Roman"/>
                      </a:endParaRPr>
                    </a:p>
                    <a:p>
                      <a:pPr marL="0" marR="0">
                        <a:lnSpc>
                          <a:spcPct val="115000"/>
                        </a:lnSpc>
                        <a:spcBef>
                          <a:spcPts val="0"/>
                        </a:spcBef>
                        <a:spcAft>
                          <a:spcPts val="1000"/>
                        </a:spcAft>
                      </a:pPr>
                      <a:r>
                        <a:rPr lang="en-US" sz="1400">
                          <a:effectLst/>
                          <a:latin typeface="Arial"/>
                          <a:ea typeface="Calibri"/>
                          <a:cs typeface="Times New Roman"/>
                        </a:rPr>
                        <a:t>Access to low poverty areas and concentrations of poverty</a:t>
                      </a:r>
                      <a:endParaRPr lang="en-US" sz="1400">
                        <a:effectLst/>
                        <a:latin typeface="Calibri"/>
                        <a:ea typeface="Calibri"/>
                        <a:cs typeface="Times New Roman"/>
                      </a:endParaRPr>
                    </a:p>
                    <a:p>
                      <a:pPr marL="0" marR="0">
                        <a:lnSpc>
                          <a:spcPct val="115000"/>
                        </a:lnSpc>
                        <a:spcBef>
                          <a:spcPts val="0"/>
                        </a:spcBef>
                        <a:spcAft>
                          <a:spcPts val="0"/>
                        </a:spcAft>
                      </a:pPr>
                      <a:r>
                        <a:rPr lang="en-US" sz="1400">
                          <a:effectLst/>
                          <a:latin typeface="Arial"/>
                          <a:ea typeface="Calibri"/>
                          <a:cs typeface="Times New Roman"/>
                        </a:rPr>
                        <a:t>Discriminatory patterns in Lending</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1000"/>
                        </a:spcAft>
                      </a:pPr>
                      <a:r>
                        <a:rPr lang="en-US" sz="1400" dirty="0">
                          <a:solidFill>
                            <a:srgbClr val="000000"/>
                          </a:solidFill>
                          <a:effectLst/>
                          <a:latin typeface="Arial"/>
                          <a:ea typeface="Times New Roman"/>
                          <a:cs typeface="Times New Roman"/>
                        </a:rPr>
                        <a:t>Fair Housing Enforcement and Outreach</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0000"/>
                        </a:lnSpc>
                        <a:spcBef>
                          <a:spcPts val="0"/>
                        </a:spcBef>
                        <a:spcAft>
                          <a:spcPts val="1000"/>
                        </a:spcAft>
                      </a:pPr>
                      <a:r>
                        <a:rPr lang="en-US" sz="1200" dirty="0">
                          <a:effectLst/>
                          <a:latin typeface="Arial"/>
                          <a:ea typeface="Calibri"/>
                          <a:cs typeface="Times New Roman"/>
                        </a:rPr>
                        <a:t>Continue to partner with the High Plains Fair Housing Center (HPFHC), North Dakota Department of Labor and Human Rights (DOLHR), and other non-profit organizations to conduct outreach and education to professionals in the housing industry.  Record activities annually in the State’s PER.</a:t>
                      </a:r>
                      <a:endParaRPr lang="en-US" sz="1200" dirty="0">
                        <a:effectLst/>
                        <a:latin typeface="Calibri"/>
                        <a:ea typeface="Calibri"/>
                        <a:cs typeface="Times New Roman"/>
                      </a:endParaRPr>
                    </a:p>
                    <a:p>
                      <a:pPr marL="0" marR="0">
                        <a:lnSpc>
                          <a:spcPct val="100000"/>
                        </a:lnSpc>
                        <a:spcBef>
                          <a:spcPts val="0"/>
                        </a:spcBef>
                        <a:spcAft>
                          <a:spcPts val="1000"/>
                        </a:spcAft>
                      </a:pPr>
                      <a:r>
                        <a:rPr lang="en-US" sz="1200" dirty="0">
                          <a:effectLst/>
                          <a:latin typeface="Arial"/>
                          <a:ea typeface="Calibri"/>
                          <a:cs typeface="Times New Roman"/>
                        </a:rPr>
                        <a:t>Enhance outreach and education to units of local government, as well as housing consumers, as it relates to affirmatively furthering fair housing and the duty to affirmatively further fair housing. Record activities annually in the State’s PER.</a:t>
                      </a:r>
                      <a:endParaRPr lang="en-US" sz="1200" dirty="0">
                        <a:effectLst/>
                        <a:latin typeface="Calibri"/>
                        <a:ea typeface="Calibri"/>
                        <a:cs typeface="Times New Roman"/>
                      </a:endParaRPr>
                    </a:p>
                    <a:p>
                      <a:pPr marL="0" marR="0">
                        <a:lnSpc>
                          <a:spcPct val="100000"/>
                        </a:lnSpc>
                        <a:spcBef>
                          <a:spcPts val="0"/>
                        </a:spcBef>
                        <a:spcAft>
                          <a:spcPts val="1000"/>
                        </a:spcAft>
                      </a:pPr>
                      <a:r>
                        <a:rPr lang="en-US" sz="1200" dirty="0">
                          <a:effectLst/>
                          <a:latin typeface="Arial"/>
                          <a:ea typeface="Calibri"/>
                          <a:cs typeface="Times New Roman"/>
                        </a:rPr>
                        <a:t>Conduct outreach and education of prospective housing consumers, enhance credit counseling and education to prospective home buyers, focusing on strategies to build credit for home purchases, in partnership with local lenders and civic institutions.  Record activities annually in the State’s PER.</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1539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23024" y="278781"/>
            <a:ext cx="8530683" cy="6322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sz="4000" b="1" u="sng" dirty="0">
                <a:solidFill>
                  <a:schemeClr val="bg1"/>
                </a:solidFill>
                <a:latin typeface="Arial" charset="0"/>
              </a:rPr>
              <a:t>HUD’s Fair Housing Issues</a:t>
            </a:r>
          </a:p>
          <a:p>
            <a:pPr lvl="1" eaLnBrk="0" fontAlgn="base" hangingPunct="0">
              <a:spcBef>
                <a:spcPct val="20000"/>
              </a:spcBef>
              <a:spcAft>
                <a:spcPct val="0"/>
              </a:spcAft>
              <a:buClr>
                <a:srgbClr val="000099"/>
              </a:buClr>
            </a:pPr>
            <a:r>
              <a:rPr lang="en-US" sz="3000" b="1" dirty="0">
                <a:solidFill>
                  <a:schemeClr val="bg1"/>
                </a:solidFill>
                <a:latin typeface="Arial" charset="0"/>
              </a:rPr>
              <a:t>1. Segregation analysis</a:t>
            </a:r>
          </a:p>
          <a:p>
            <a:pPr lvl="1" eaLnBrk="0" fontAlgn="base" hangingPunct="0">
              <a:spcBef>
                <a:spcPct val="20000"/>
              </a:spcBef>
              <a:spcAft>
                <a:spcPct val="0"/>
              </a:spcAft>
              <a:buClr>
                <a:srgbClr val="000099"/>
              </a:buClr>
            </a:pPr>
            <a:r>
              <a:rPr lang="en-US" sz="3000" b="1" dirty="0">
                <a:solidFill>
                  <a:schemeClr val="bg1"/>
                </a:solidFill>
                <a:latin typeface="Arial" charset="0"/>
              </a:rPr>
              <a:t>2. RCAP and ECAP evaluation </a:t>
            </a:r>
          </a:p>
          <a:p>
            <a:pPr lvl="1" eaLnBrk="0" fontAlgn="base" hangingPunct="0">
              <a:spcBef>
                <a:spcPct val="20000"/>
              </a:spcBef>
              <a:spcAft>
                <a:spcPct val="0"/>
              </a:spcAft>
              <a:buClr>
                <a:srgbClr val="000099"/>
              </a:buClr>
            </a:pPr>
            <a:r>
              <a:rPr lang="en-US" sz="3000" b="1" dirty="0">
                <a:solidFill>
                  <a:schemeClr val="bg1"/>
                </a:solidFill>
                <a:latin typeface="Arial" charset="0"/>
              </a:rPr>
              <a:t>3. Disparities in access to opportunity</a:t>
            </a:r>
          </a:p>
          <a:p>
            <a:pPr lvl="1" eaLnBrk="0" fontAlgn="base" hangingPunct="0">
              <a:spcBef>
                <a:spcPct val="20000"/>
              </a:spcBef>
              <a:spcAft>
                <a:spcPct val="0"/>
              </a:spcAft>
              <a:buClr>
                <a:srgbClr val="000099"/>
              </a:buClr>
            </a:pPr>
            <a:r>
              <a:rPr lang="en-US" sz="3000" b="1" dirty="0">
                <a:solidFill>
                  <a:schemeClr val="bg1"/>
                </a:solidFill>
                <a:latin typeface="Arial" charset="0"/>
              </a:rPr>
              <a:t>4. Disproportionate housing needs</a:t>
            </a:r>
          </a:p>
          <a:p>
            <a:pPr lvl="1" eaLnBrk="0" fontAlgn="base" hangingPunct="0">
              <a:spcBef>
                <a:spcPct val="20000"/>
              </a:spcBef>
              <a:spcAft>
                <a:spcPct val="0"/>
              </a:spcAft>
              <a:buClr>
                <a:srgbClr val="000099"/>
              </a:buClr>
            </a:pPr>
            <a:r>
              <a:rPr lang="en-US" sz="3000" b="1" dirty="0">
                <a:solidFill>
                  <a:schemeClr val="bg1"/>
                </a:solidFill>
                <a:latin typeface="Arial" charset="0"/>
              </a:rPr>
              <a:t>5. Publicly supported housing analysis</a:t>
            </a:r>
          </a:p>
          <a:p>
            <a:pPr lvl="1" eaLnBrk="0" fontAlgn="base" hangingPunct="0">
              <a:spcBef>
                <a:spcPct val="20000"/>
              </a:spcBef>
              <a:spcAft>
                <a:spcPct val="0"/>
              </a:spcAft>
              <a:buClr>
                <a:srgbClr val="000099"/>
              </a:buClr>
            </a:pPr>
            <a:r>
              <a:rPr lang="en-US" sz="3000" b="1" dirty="0">
                <a:solidFill>
                  <a:schemeClr val="bg1"/>
                </a:solidFill>
                <a:latin typeface="Arial" charset="0"/>
              </a:rPr>
              <a:t>6. Disability and access analysis</a:t>
            </a:r>
          </a:p>
          <a:p>
            <a:pPr lvl="1" eaLnBrk="0" fontAlgn="base" hangingPunct="0">
              <a:spcBef>
                <a:spcPct val="20000"/>
              </a:spcBef>
              <a:spcAft>
                <a:spcPct val="0"/>
              </a:spcAft>
              <a:buClr>
                <a:srgbClr val="000099"/>
              </a:buClr>
            </a:pPr>
            <a:r>
              <a:rPr lang="en-US" sz="3000" b="1" dirty="0">
                <a:solidFill>
                  <a:schemeClr val="bg1"/>
                </a:solidFill>
                <a:latin typeface="Arial" charset="0"/>
              </a:rPr>
              <a:t>7. Fair housing enforcement, outreach, etc. </a:t>
            </a:r>
            <a:endParaRPr lang="en-US" sz="3200" b="1" i="1" dirty="0">
              <a:solidFill>
                <a:schemeClr val="bg1"/>
              </a:solidFill>
              <a:latin typeface="Arial" charset="0"/>
            </a:endParaRPr>
          </a:p>
        </p:txBody>
      </p:sp>
      <p:sp>
        <p:nvSpPr>
          <p:cNvPr id="4" name="Rectangle 4102">
            <a:extLst>
              <a:ext uri="{FF2B5EF4-FFF2-40B4-BE49-F238E27FC236}">
                <a16:creationId xmlns:a16="http://schemas.microsoft.com/office/drawing/2014/main" id="{FDF16612-7A9F-462B-B4A5-F11E6F9C2D4A}"/>
              </a:ext>
            </a:extLst>
          </p:cNvPr>
          <p:cNvSpPr>
            <a:spLocks noChangeArrowheads="1"/>
          </p:cNvSpPr>
          <p:nvPr/>
        </p:nvSpPr>
        <p:spPr bwMode="auto">
          <a:xfrm>
            <a:off x="9348924" y="611777"/>
            <a:ext cx="2381521" cy="2817223"/>
          </a:xfrm>
          <a:prstGeom prst="rect">
            <a:avLst/>
          </a:prstGeom>
          <a:noFill/>
          <a:ln w="9525">
            <a:noFill/>
            <a:miter lim="800000"/>
            <a:headEnd/>
            <a:tailEnd/>
          </a:ln>
        </p:spPr>
        <p:txBody>
          <a:bodyPr/>
          <a:lstStyle/>
          <a:p>
            <a:pPr eaLnBrk="0" fontAlgn="base" hangingPunct="0">
              <a:spcBef>
                <a:spcPct val="20000"/>
              </a:spcBef>
              <a:spcAft>
                <a:spcPct val="0"/>
              </a:spcAft>
              <a:buClr>
                <a:srgbClr val="000099"/>
              </a:buClr>
            </a:pPr>
            <a:r>
              <a:rPr lang="en-US" sz="1600" b="1" dirty="0">
                <a:solidFill>
                  <a:schemeClr val="bg1"/>
                </a:solidFill>
                <a:latin typeface="Arial" charset="0"/>
              </a:rPr>
              <a:t>RCAP: Racially Concentrated Areas of Poverty</a:t>
            </a:r>
          </a:p>
          <a:p>
            <a:pPr eaLnBrk="0" fontAlgn="base" hangingPunct="0">
              <a:spcBef>
                <a:spcPct val="20000"/>
              </a:spcBef>
              <a:spcAft>
                <a:spcPct val="0"/>
              </a:spcAft>
              <a:buClr>
                <a:srgbClr val="000099"/>
              </a:buClr>
            </a:pPr>
            <a:endParaRPr lang="en-US" sz="1600" b="1" dirty="0">
              <a:solidFill>
                <a:schemeClr val="bg1"/>
              </a:solidFill>
              <a:latin typeface="Arial" charset="0"/>
            </a:endParaRPr>
          </a:p>
          <a:p>
            <a:pPr eaLnBrk="0" fontAlgn="base" hangingPunct="0">
              <a:spcBef>
                <a:spcPct val="20000"/>
              </a:spcBef>
              <a:spcAft>
                <a:spcPct val="0"/>
              </a:spcAft>
              <a:buClr>
                <a:srgbClr val="000099"/>
              </a:buClr>
            </a:pPr>
            <a:r>
              <a:rPr lang="en-US" sz="1600" b="1" dirty="0">
                <a:solidFill>
                  <a:schemeClr val="bg1"/>
                </a:solidFill>
                <a:latin typeface="Arial" charset="0"/>
              </a:rPr>
              <a:t>ECAP: Ethnically Concentrated Areas of Poverty</a:t>
            </a:r>
          </a:p>
        </p:txBody>
      </p:sp>
    </p:spTree>
    <p:extLst>
      <p:ext uri="{BB962C8B-B14F-4D97-AF65-F5344CB8AC3E}">
        <p14:creationId xmlns:p14="http://schemas.microsoft.com/office/powerpoint/2010/main" val="3335047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AI Contact:</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tx2"/>
              </a:solidFill>
              <a:latin typeface="Arial" charset="0"/>
            </a:endParaRPr>
          </a:p>
          <a:p>
            <a:pPr marL="457200" lvl="0" indent="-457200" algn="ctr" eaLnBrk="0" fontAlgn="base" hangingPunct="0">
              <a:spcBef>
                <a:spcPct val="20000"/>
              </a:spcBef>
              <a:spcAft>
                <a:spcPct val="0"/>
              </a:spcAft>
              <a:buClr>
                <a:srgbClr val="000099"/>
              </a:buClr>
              <a:buSzPct val="75000"/>
            </a:pPr>
            <a:r>
              <a:rPr lang="en-US" sz="3200" b="1" dirty="0">
                <a:solidFill>
                  <a:schemeClr val="bg1"/>
                </a:solidFill>
                <a:latin typeface="Arial" charset="0"/>
              </a:rPr>
              <a:t>Bonnie Malo</a:t>
            </a:r>
          </a:p>
          <a:p>
            <a:pPr marL="457200" lvl="0" indent="-457200" algn="ctr" eaLnBrk="0" fontAlgn="base" hangingPunct="0">
              <a:spcBef>
                <a:spcPct val="20000"/>
              </a:spcBef>
              <a:spcAft>
                <a:spcPct val="0"/>
              </a:spcAft>
              <a:buClr>
                <a:srgbClr val="000099"/>
              </a:buClr>
              <a:buSzPct val="75000"/>
            </a:pPr>
            <a:r>
              <a:rPr lang="en-US" sz="3200" b="1" dirty="0">
                <a:solidFill>
                  <a:schemeClr val="bg1"/>
                </a:solidFill>
                <a:latin typeface="Arial" charset="0"/>
              </a:rPr>
              <a:t>Director</a:t>
            </a:r>
          </a:p>
          <a:p>
            <a:pPr marL="457200" lvl="0" indent="-457200" algn="ctr" eaLnBrk="0" fontAlgn="base" hangingPunct="0">
              <a:spcBef>
                <a:spcPct val="20000"/>
              </a:spcBef>
              <a:spcAft>
                <a:spcPct val="0"/>
              </a:spcAft>
              <a:buClr>
                <a:srgbClr val="000099"/>
              </a:buClr>
              <a:buSzPct val="75000"/>
            </a:pPr>
            <a:r>
              <a:rPr lang="en-US" sz="3200" b="1" dirty="0">
                <a:solidFill>
                  <a:schemeClr val="bg1"/>
                </a:solidFill>
                <a:latin typeface="Arial" charset="0"/>
              </a:rPr>
              <a:t>Division of Community Services</a:t>
            </a:r>
          </a:p>
          <a:p>
            <a:pPr marL="457200" lvl="0" indent="-457200" algn="ctr" eaLnBrk="0" fontAlgn="base" hangingPunct="0">
              <a:spcBef>
                <a:spcPct val="20000"/>
              </a:spcBef>
              <a:spcAft>
                <a:spcPct val="0"/>
              </a:spcAft>
              <a:buClr>
                <a:srgbClr val="000099"/>
              </a:buClr>
              <a:buSzPct val="75000"/>
            </a:pPr>
            <a:r>
              <a:rPr lang="en-US" sz="3200" b="1" dirty="0">
                <a:solidFill>
                  <a:schemeClr val="bg1"/>
                </a:solidFill>
                <a:latin typeface="Arial" charset="0"/>
              </a:rPr>
              <a:t>701.328.2476 </a:t>
            </a:r>
          </a:p>
          <a:p>
            <a:pPr marL="457200" lvl="0" indent="-457200" algn="ctr" eaLnBrk="0" fontAlgn="base" hangingPunct="0">
              <a:spcBef>
                <a:spcPct val="20000"/>
              </a:spcBef>
              <a:spcAft>
                <a:spcPct val="0"/>
              </a:spcAft>
              <a:buClr>
                <a:srgbClr val="000099"/>
              </a:buClr>
              <a:buSzPct val="75000"/>
            </a:pPr>
            <a:r>
              <a:rPr lang="en-US" sz="3200" b="1" dirty="0">
                <a:solidFill>
                  <a:schemeClr val="bg1"/>
                </a:solidFill>
                <a:latin typeface="Arial" charset="0"/>
              </a:rPr>
              <a:t>bmalo@nd.gov </a:t>
            </a:r>
          </a:p>
        </p:txBody>
      </p:sp>
    </p:spTree>
    <p:extLst>
      <p:ext uri="{BB962C8B-B14F-4D97-AF65-F5344CB8AC3E}">
        <p14:creationId xmlns:p14="http://schemas.microsoft.com/office/powerpoint/2010/main" val="237446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45327" y="323385"/>
            <a:ext cx="8492272" cy="6345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Demographics</a:t>
            </a: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849" y="1915428"/>
            <a:ext cx="7492492" cy="410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1649060809"/>
              </p:ext>
            </p:extLst>
          </p:nvPr>
        </p:nvGraphicFramePr>
        <p:xfrm>
          <a:off x="8471848" y="751815"/>
          <a:ext cx="3572916" cy="2771939"/>
        </p:xfrm>
        <a:graphic>
          <a:graphicData uri="http://schemas.openxmlformats.org/drawingml/2006/table">
            <a:tbl>
              <a:tblPr/>
              <a:tblGrid>
                <a:gridCol w="2658954">
                  <a:extLst>
                    <a:ext uri="{9D8B030D-6E8A-4147-A177-3AD203B41FA5}">
                      <a16:colId xmlns:a16="http://schemas.microsoft.com/office/drawing/2014/main" val="20000"/>
                    </a:ext>
                  </a:extLst>
                </a:gridCol>
                <a:gridCol w="913962">
                  <a:extLst>
                    <a:ext uri="{9D8B030D-6E8A-4147-A177-3AD203B41FA5}">
                      <a16:colId xmlns:a16="http://schemas.microsoft.com/office/drawing/2014/main" val="20001"/>
                    </a:ext>
                  </a:extLst>
                </a:gridCol>
              </a:tblGrid>
              <a:tr h="953993">
                <a:tc gridSpan="2">
                  <a:txBody>
                    <a:bodyPr/>
                    <a:lstStyle/>
                    <a:p>
                      <a:pPr marL="0" marR="0" algn="ctr">
                        <a:lnSpc>
                          <a:spcPct val="115000"/>
                        </a:lnSpc>
                        <a:spcBef>
                          <a:spcPts val="0"/>
                        </a:spcBef>
                        <a:spcAft>
                          <a:spcPts val="0"/>
                        </a:spcAft>
                      </a:pPr>
                      <a:r>
                        <a:rPr lang="en-US" sz="1200" b="1" dirty="0">
                          <a:solidFill>
                            <a:srgbClr val="FFFFFF"/>
                          </a:solidFill>
                          <a:effectLst/>
                          <a:latin typeface="Arial"/>
                          <a:ea typeface="Calibri"/>
                          <a:cs typeface="Times New Roman"/>
                        </a:rPr>
                        <a:t>Population Estimates</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Arial Unicode MS"/>
                          <a:cs typeface="Times New Roman"/>
                        </a:rPr>
                        <a:t>State of North Dakota</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Arial Unicode MS"/>
                          <a:cs typeface="Times New Roman"/>
                        </a:rPr>
                        <a:t>2010-2018 Census Data and </a:t>
                      </a:r>
                      <a:r>
                        <a:rPr lang="en-US" sz="1200" dirty="0" err="1">
                          <a:solidFill>
                            <a:srgbClr val="FFFFFF"/>
                          </a:solidFill>
                          <a:effectLst/>
                          <a:latin typeface="Arial"/>
                          <a:ea typeface="Arial Unicode MS"/>
                          <a:cs typeface="Times New Roman"/>
                        </a:rPr>
                        <a:t>Intercensal</a:t>
                      </a:r>
                      <a:r>
                        <a:rPr lang="en-US" sz="1200" dirty="0">
                          <a:solidFill>
                            <a:srgbClr val="FFFFFF"/>
                          </a:solidFill>
                          <a:effectLst/>
                          <a:latin typeface="Arial"/>
                          <a:ea typeface="Arial Unicode MS"/>
                          <a:cs typeface="Times New Roman"/>
                        </a:rPr>
                        <a:t> Estimates</a:t>
                      </a:r>
                      <a:endParaRPr lang="en-US" sz="1200" dirty="0">
                        <a:effectLst/>
                        <a:latin typeface="Calibri"/>
                        <a:ea typeface="Calibri"/>
                        <a:cs typeface="Times New Roman"/>
                      </a:endParaRPr>
                    </a:p>
                  </a:txBody>
                  <a:tcPr marL="73025" marR="73025"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extLst>
                  <a:ext uri="{0D108BD9-81ED-4DB2-BD59-A6C34878D82A}">
                    <a16:rowId xmlns:a16="http://schemas.microsoft.com/office/drawing/2014/main" val="10000"/>
                  </a:ext>
                </a:extLst>
              </a:tr>
              <a:tr h="200093">
                <a:tc>
                  <a:txBody>
                    <a:bodyPr/>
                    <a:lstStyle/>
                    <a:p>
                      <a:pPr marL="0" marR="0" algn="l">
                        <a:lnSpc>
                          <a:spcPct val="115000"/>
                        </a:lnSpc>
                        <a:spcBef>
                          <a:spcPts val="0"/>
                        </a:spcBef>
                        <a:spcAft>
                          <a:spcPts val="0"/>
                        </a:spcAft>
                      </a:pPr>
                      <a:r>
                        <a:rPr lang="en-US" sz="1200" b="1">
                          <a:effectLst/>
                          <a:latin typeface="Arial"/>
                          <a:ea typeface="Calibri"/>
                          <a:cs typeface="Times New Roman"/>
                        </a:rPr>
                        <a:t>2010 Census </a:t>
                      </a:r>
                      <a:endParaRPr lang="en-US" sz="1200">
                        <a:effectLst/>
                        <a:latin typeface="Arial"/>
                        <a:ea typeface="Calibri"/>
                        <a:cs typeface="Times New Roman"/>
                      </a:endParaRPr>
                    </a:p>
                  </a:txBody>
                  <a:tcPr marL="73025" marR="73025" marT="9525"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672,591</a:t>
                      </a:r>
                      <a:endParaRPr lang="en-US" sz="1200">
                        <a:effectLst/>
                        <a:latin typeface="Arial"/>
                        <a:ea typeface="Calibri"/>
                        <a:cs typeface="Times New Roman"/>
                      </a:endParaRPr>
                    </a:p>
                  </a:txBody>
                  <a:tcPr marL="73025" marR="73025" marT="9525"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1"/>
                  </a:ext>
                </a:extLst>
              </a:tr>
              <a:tr h="200093">
                <a:tc>
                  <a:txBody>
                    <a:bodyPr/>
                    <a:lstStyle/>
                    <a:p>
                      <a:pPr marL="0" marR="0" algn="l">
                        <a:lnSpc>
                          <a:spcPct val="115000"/>
                        </a:lnSpc>
                        <a:spcBef>
                          <a:spcPts val="0"/>
                        </a:spcBef>
                        <a:spcAft>
                          <a:spcPts val="0"/>
                        </a:spcAft>
                      </a:pPr>
                      <a:r>
                        <a:rPr lang="en-US" sz="1200">
                          <a:effectLst/>
                          <a:latin typeface="Arial"/>
                          <a:ea typeface="Calibri"/>
                          <a:cs typeface="Times New Roman"/>
                        </a:rPr>
                        <a:t>2011 Population Estimate</a:t>
                      </a:r>
                    </a:p>
                  </a:txBody>
                  <a:tcPr marL="73025" marR="73025" marT="9525"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685,136</a:t>
                      </a:r>
                    </a:p>
                  </a:txBody>
                  <a:tcPr marL="73025" marR="73025" marT="9525"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2"/>
                  </a:ext>
                </a:extLst>
              </a:tr>
              <a:tr h="200093">
                <a:tc>
                  <a:txBody>
                    <a:bodyPr/>
                    <a:lstStyle/>
                    <a:p>
                      <a:pPr marL="0" marR="0" algn="l">
                        <a:lnSpc>
                          <a:spcPct val="115000"/>
                        </a:lnSpc>
                        <a:spcBef>
                          <a:spcPts val="0"/>
                        </a:spcBef>
                        <a:spcAft>
                          <a:spcPts val="0"/>
                        </a:spcAft>
                      </a:pPr>
                      <a:r>
                        <a:rPr lang="en-US" sz="1200">
                          <a:effectLst/>
                          <a:latin typeface="Arial"/>
                          <a:ea typeface="Calibri"/>
                          <a:cs typeface="Times New Roman"/>
                        </a:rPr>
                        <a:t>2012 Population Estimate</a:t>
                      </a:r>
                    </a:p>
                  </a:txBody>
                  <a:tcPr marL="73025" marR="730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701,116</a:t>
                      </a:r>
                    </a:p>
                  </a:txBody>
                  <a:tcPr marL="73025" marR="73025" marT="9525"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3"/>
                  </a:ext>
                </a:extLst>
              </a:tr>
              <a:tr h="200093">
                <a:tc>
                  <a:txBody>
                    <a:bodyPr/>
                    <a:lstStyle/>
                    <a:p>
                      <a:pPr marL="0" marR="0" algn="l">
                        <a:lnSpc>
                          <a:spcPct val="115000"/>
                        </a:lnSpc>
                        <a:spcBef>
                          <a:spcPts val="0"/>
                        </a:spcBef>
                        <a:spcAft>
                          <a:spcPts val="0"/>
                        </a:spcAft>
                      </a:pPr>
                      <a:r>
                        <a:rPr lang="en-US" sz="1200">
                          <a:effectLst/>
                          <a:latin typeface="Arial"/>
                          <a:ea typeface="Calibri"/>
                          <a:cs typeface="Times New Roman"/>
                        </a:rPr>
                        <a:t>2013 Population Estimate</a:t>
                      </a:r>
                    </a:p>
                  </a:txBody>
                  <a:tcPr marL="73025" marR="730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721,999</a:t>
                      </a:r>
                    </a:p>
                  </a:txBody>
                  <a:tcPr marL="73025" marR="73025" marT="9525"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4"/>
                  </a:ext>
                </a:extLst>
              </a:tr>
              <a:tr h="200093">
                <a:tc>
                  <a:txBody>
                    <a:bodyPr/>
                    <a:lstStyle/>
                    <a:p>
                      <a:pPr marL="0" marR="0" algn="l">
                        <a:lnSpc>
                          <a:spcPct val="115000"/>
                        </a:lnSpc>
                        <a:spcBef>
                          <a:spcPts val="0"/>
                        </a:spcBef>
                        <a:spcAft>
                          <a:spcPts val="0"/>
                        </a:spcAft>
                      </a:pPr>
                      <a:r>
                        <a:rPr lang="en-US" sz="1200">
                          <a:effectLst/>
                          <a:latin typeface="Arial"/>
                          <a:ea typeface="Calibri"/>
                          <a:cs typeface="Times New Roman"/>
                        </a:rPr>
                        <a:t>2014 Population Estimate</a:t>
                      </a:r>
                    </a:p>
                  </a:txBody>
                  <a:tcPr marL="73025" marR="730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737,382</a:t>
                      </a:r>
                    </a:p>
                  </a:txBody>
                  <a:tcPr marL="73025" marR="73025" marT="9525"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5"/>
                  </a:ext>
                </a:extLst>
              </a:tr>
              <a:tr h="200093">
                <a:tc>
                  <a:txBody>
                    <a:bodyPr/>
                    <a:lstStyle/>
                    <a:p>
                      <a:pPr marL="0" marR="0" algn="l">
                        <a:lnSpc>
                          <a:spcPct val="115000"/>
                        </a:lnSpc>
                        <a:spcBef>
                          <a:spcPts val="0"/>
                        </a:spcBef>
                        <a:spcAft>
                          <a:spcPts val="0"/>
                        </a:spcAft>
                      </a:pPr>
                      <a:r>
                        <a:rPr lang="en-US" sz="1200">
                          <a:effectLst/>
                          <a:latin typeface="Arial"/>
                          <a:ea typeface="Calibri"/>
                          <a:cs typeface="Times New Roman"/>
                        </a:rPr>
                        <a:t>2015 Population Estimate</a:t>
                      </a:r>
                    </a:p>
                  </a:txBody>
                  <a:tcPr marL="73025" marR="730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754,022</a:t>
                      </a:r>
                    </a:p>
                  </a:txBody>
                  <a:tcPr marL="73025" marR="73025" marT="9525"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6"/>
                  </a:ext>
                </a:extLst>
              </a:tr>
              <a:tr h="200093">
                <a:tc>
                  <a:txBody>
                    <a:bodyPr/>
                    <a:lstStyle/>
                    <a:p>
                      <a:pPr marL="0" marR="0" algn="l">
                        <a:lnSpc>
                          <a:spcPct val="115000"/>
                        </a:lnSpc>
                        <a:spcBef>
                          <a:spcPts val="0"/>
                        </a:spcBef>
                        <a:spcAft>
                          <a:spcPts val="0"/>
                        </a:spcAft>
                      </a:pPr>
                      <a:r>
                        <a:rPr lang="en-US" sz="1200">
                          <a:effectLst/>
                          <a:latin typeface="Arial"/>
                          <a:ea typeface="Calibri"/>
                          <a:cs typeface="Times New Roman"/>
                        </a:rPr>
                        <a:t>2016 Population Estimate</a:t>
                      </a:r>
                    </a:p>
                  </a:txBody>
                  <a:tcPr marL="73025" marR="730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754,353</a:t>
                      </a:r>
                    </a:p>
                  </a:txBody>
                  <a:tcPr marL="73025" marR="73025" marT="9525"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7"/>
                  </a:ext>
                </a:extLst>
              </a:tr>
              <a:tr h="200093">
                <a:tc>
                  <a:txBody>
                    <a:bodyPr/>
                    <a:lstStyle/>
                    <a:p>
                      <a:pPr marL="0" marR="0" algn="l">
                        <a:lnSpc>
                          <a:spcPct val="115000"/>
                        </a:lnSpc>
                        <a:spcBef>
                          <a:spcPts val="0"/>
                        </a:spcBef>
                        <a:spcAft>
                          <a:spcPts val="0"/>
                        </a:spcAft>
                      </a:pPr>
                      <a:r>
                        <a:rPr lang="en-US" sz="1200">
                          <a:effectLst/>
                          <a:latin typeface="Arial"/>
                          <a:ea typeface="Calibri"/>
                          <a:cs typeface="Times New Roman"/>
                        </a:rPr>
                        <a:t>2017 Population Estimate</a:t>
                      </a:r>
                    </a:p>
                  </a:txBody>
                  <a:tcPr marL="73025" marR="73025" marT="9525"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755,176</a:t>
                      </a:r>
                    </a:p>
                  </a:txBody>
                  <a:tcPr marL="73025" marR="73025" marT="9525" marB="0" anchor="ctr">
                    <a:lnL>
                      <a:noFill/>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8"/>
                  </a:ext>
                </a:extLst>
              </a:tr>
              <a:tr h="200093">
                <a:tc>
                  <a:txBody>
                    <a:bodyPr/>
                    <a:lstStyle/>
                    <a:p>
                      <a:pPr marL="0" marR="0" algn="l">
                        <a:lnSpc>
                          <a:spcPct val="115000"/>
                        </a:lnSpc>
                        <a:spcBef>
                          <a:spcPts val="0"/>
                        </a:spcBef>
                        <a:spcAft>
                          <a:spcPts val="0"/>
                        </a:spcAft>
                      </a:pPr>
                      <a:r>
                        <a:rPr lang="en-US" sz="1200" b="1">
                          <a:effectLst/>
                          <a:latin typeface="Arial"/>
                          <a:ea typeface="Calibri"/>
                          <a:cs typeface="Times New Roman"/>
                        </a:rPr>
                        <a:t>2018 Population Estimate</a:t>
                      </a:r>
                      <a:endParaRPr lang="en-US" sz="1200">
                        <a:effectLst/>
                        <a:latin typeface="Arial"/>
                        <a:ea typeface="Calibri"/>
                        <a:cs typeface="Times New Roman"/>
                      </a:endParaRPr>
                    </a:p>
                  </a:txBody>
                  <a:tcPr marL="73025" marR="73025" marT="9525"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effectLst/>
                          <a:latin typeface="Arial"/>
                          <a:ea typeface="Calibri"/>
                          <a:cs typeface="Times New Roman"/>
                        </a:rPr>
                        <a:t>760,077</a:t>
                      </a:r>
                      <a:endParaRPr lang="en-US" sz="1200" dirty="0">
                        <a:effectLst/>
                        <a:latin typeface="Arial"/>
                        <a:ea typeface="Calibri"/>
                        <a:cs typeface="Times New Roman"/>
                      </a:endParaRPr>
                    </a:p>
                  </a:txBody>
                  <a:tcPr marL="73025" marR="73025" marT="9525"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1101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Demographics</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03019900"/>
              </p:ext>
            </p:extLst>
          </p:nvPr>
        </p:nvGraphicFramePr>
        <p:xfrm>
          <a:off x="7659235" y="754121"/>
          <a:ext cx="4229255" cy="2848937"/>
        </p:xfrm>
        <a:graphic>
          <a:graphicData uri="http://schemas.openxmlformats.org/drawingml/2006/table">
            <a:tbl>
              <a:tblPr/>
              <a:tblGrid>
                <a:gridCol w="1676613">
                  <a:extLst>
                    <a:ext uri="{9D8B030D-6E8A-4147-A177-3AD203B41FA5}">
                      <a16:colId xmlns:a16="http://schemas.microsoft.com/office/drawing/2014/main" val="20000"/>
                    </a:ext>
                  </a:extLst>
                </a:gridCol>
                <a:gridCol w="842498">
                  <a:extLst>
                    <a:ext uri="{9D8B030D-6E8A-4147-A177-3AD203B41FA5}">
                      <a16:colId xmlns:a16="http://schemas.microsoft.com/office/drawing/2014/main" val="20001"/>
                    </a:ext>
                  </a:extLst>
                </a:gridCol>
                <a:gridCol w="855072">
                  <a:extLst>
                    <a:ext uri="{9D8B030D-6E8A-4147-A177-3AD203B41FA5}">
                      <a16:colId xmlns:a16="http://schemas.microsoft.com/office/drawing/2014/main" val="20002"/>
                    </a:ext>
                  </a:extLst>
                </a:gridCol>
                <a:gridCol w="855072">
                  <a:extLst>
                    <a:ext uri="{9D8B030D-6E8A-4147-A177-3AD203B41FA5}">
                      <a16:colId xmlns:a16="http://schemas.microsoft.com/office/drawing/2014/main" val="20003"/>
                    </a:ext>
                  </a:extLst>
                </a:gridCol>
              </a:tblGrid>
              <a:tr h="180026">
                <a:tc gridSpan="4">
                  <a:txBody>
                    <a:bodyPr/>
                    <a:lstStyle/>
                    <a:p>
                      <a:pPr algn="ctr" rtl="0" fontAlgn="ctr"/>
                      <a:endParaRPr lang="en-US" sz="1200" b="1" i="0" u="none" strike="noStrike" dirty="0">
                        <a:solidFill>
                          <a:srgbClr val="FFFFFF"/>
                        </a:solidFill>
                        <a:effectLst/>
                        <a:latin typeface="Arial"/>
                      </a:endParaRP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0026">
                <a:tc gridSpan="4">
                  <a:txBody>
                    <a:bodyPr/>
                    <a:lstStyle/>
                    <a:p>
                      <a:pPr algn="ctr" rtl="0" fontAlgn="ctr"/>
                      <a:r>
                        <a:rPr lang="en-US" sz="1200" b="1" i="0" u="none" strike="noStrike" dirty="0">
                          <a:solidFill>
                            <a:srgbClr val="FFFFFF"/>
                          </a:solidFill>
                          <a:effectLst/>
                          <a:latin typeface="Arial"/>
                        </a:rPr>
                        <a:t>Population by Age and Gender</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a:noFill/>
                    </a:lnT>
                    <a:lnB>
                      <a:noFill/>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3167">
                <a:tc gridSpan="4">
                  <a:txBody>
                    <a:bodyPr/>
                    <a:lstStyle/>
                    <a:p>
                      <a:pPr algn="ctr" rtl="0" fontAlgn="ctr"/>
                      <a:r>
                        <a:rPr lang="en-US" sz="1200" b="0" i="0" u="none" strike="noStrike">
                          <a:solidFill>
                            <a:srgbClr val="FFFFFF"/>
                          </a:solidFill>
                          <a:effectLst/>
                          <a:latin typeface="Arial"/>
                        </a:rPr>
                        <a:t>State of North Dakota </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a:noFill/>
                    </a:lnT>
                    <a:lnB>
                      <a:noFill/>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80026">
                <a:tc gridSpan="4">
                  <a:txBody>
                    <a:bodyPr/>
                    <a:lstStyle/>
                    <a:p>
                      <a:pPr algn="ctr" rtl="0" fontAlgn="ctr"/>
                      <a:r>
                        <a:rPr lang="en-US" sz="1200" b="0" i="0" u="none" strike="noStrike">
                          <a:solidFill>
                            <a:srgbClr val="FFFFFF"/>
                          </a:solidFill>
                          <a:effectLst/>
                          <a:latin typeface="Arial"/>
                        </a:rPr>
                        <a:t>2010 Census and Current Census Estimates</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40077">
                <a:tc rowSpan="2">
                  <a:txBody>
                    <a:bodyPr/>
                    <a:lstStyle/>
                    <a:p>
                      <a:pPr algn="ctr" rtl="0" fontAlgn="ctr"/>
                      <a:r>
                        <a:rPr lang="en-US" sz="1200" b="1" i="0" u="none" strike="noStrike">
                          <a:solidFill>
                            <a:srgbClr val="000000"/>
                          </a:solidFill>
                          <a:effectLst/>
                          <a:latin typeface="Arial"/>
                        </a:rPr>
                        <a:t>Age</a:t>
                      </a:r>
                    </a:p>
                  </a:txBody>
                  <a:tcPr marL="9525" marR="9525" marT="9525" marB="0" anchor="ctr">
                    <a:lnL w="12700" cap="flat" cmpd="sng" algn="ctr">
                      <a:solidFill>
                        <a:srgbClr val="FAA21A"/>
                      </a:solidFill>
                      <a:prstDash val="solid"/>
                      <a:round/>
                      <a:headEnd type="none" w="med" len="med"/>
                      <a:tailEnd type="none" w="med" len="med"/>
                    </a:lnL>
                    <a:lnR w="635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2010 Census</a:t>
                      </a:r>
                    </a:p>
                  </a:txBody>
                  <a:tcPr marL="9525" marR="9525" marT="9525" marB="0" anchor="ctr">
                    <a:lnL w="6350" cap="flat" cmpd="sng" algn="ctr">
                      <a:solidFill>
                        <a:srgbClr val="FAA21A"/>
                      </a:solidFill>
                      <a:prstDash val="dot"/>
                      <a:round/>
                      <a:headEnd type="none" w="med" len="med"/>
                      <a:tailEnd type="none" w="med" len="med"/>
                    </a:lnL>
                    <a:lnR>
                      <a:noFill/>
                    </a:lnR>
                    <a:lnT w="12700" cap="flat" cmpd="sng"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2018 Estimates</a:t>
                      </a:r>
                    </a:p>
                  </a:txBody>
                  <a:tcPr marL="9525" marR="9525" marT="9525" marB="0" anchor="ctr">
                    <a:lnL>
                      <a:noFill/>
                    </a:lnL>
                    <a:lnR w="635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 Change </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4"/>
                  </a:ext>
                </a:extLst>
              </a:tr>
              <a:tr h="188598">
                <a:tc vMerge="1">
                  <a:txBody>
                    <a:bodyPr/>
                    <a:lstStyle/>
                    <a:p>
                      <a:endParaRPr lang="en-US"/>
                    </a:p>
                  </a:txBody>
                  <a:tcPr/>
                </a:tc>
                <a:tc>
                  <a:txBody>
                    <a:bodyPr/>
                    <a:lstStyle/>
                    <a:p>
                      <a:pPr algn="ctr" rtl="0" fontAlgn="ctr"/>
                      <a:r>
                        <a:rPr lang="en-US" sz="1200" b="1" i="0" u="none" strike="noStrike">
                          <a:solidFill>
                            <a:srgbClr val="000000"/>
                          </a:solidFill>
                          <a:effectLst/>
                          <a:latin typeface="Arial"/>
                        </a:rPr>
                        <a:t> </a:t>
                      </a:r>
                    </a:p>
                  </a:txBody>
                  <a:tcPr marL="9525" marR="9525" marT="9525" marB="0" anchor="ctr">
                    <a:lnL w="6350" cap="flat" cmpd="sng" algn="ctr">
                      <a:solidFill>
                        <a:srgbClr val="FAA21A"/>
                      </a:solidFill>
                      <a:prstDash val="dot"/>
                      <a:round/>
                      <a:headEnd type="none" w="med" len="med"/>
                      <a:tailEnd type="none" w="med" len="med"/>
                    </a:lnL>
                    <a:lnR>
                      <a:noFill/>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 </a:t>
                      </a:r>
                    </a:p>
                  </a:txBody>
                  <a:tcPr marL="9525" marR="9525" marT="9525" marB="0" anchor="ctr">
                    <a:lnL>
                      <a:noFill/>
                    </a:lnL>
                    <a:lnR w="6350" cap="flat" cmpd="sng" algn="ctr">
                      <a:solidFill>
                        <a:srgbClr val="FAA21A"/>
                      </a:solidFill>
                      <a:prstDash val="dot"/>
                      <a:round/>
                      <a:headEnd type="none" w="med" len="med"/>
                      <a:tailEnd type="none" w="med" len="med"/>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18-Oct</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5"/>
                  </a:ext>
                </a:extLst>
              </a:tr>
              <a:tr h="173167">
                <a:tc>
                  <a:txBody>
                    <a:bodyPr/>
                    <a:lstStyle/>
                    <a:p>
                      <a:pPr algn="ctr" rtl="0" fontAlgn="ctr"/>
                      <a:r>
                        <a:rPr lang="en-US" sz="1200" b="0" i="0" u="none" strike="noStrike">
                          <a:solidFill>
                            <a:srgbClr val="000000"/>
                          </a:solidFill>
                          <a:effectLst/>
                          <a:latin typeface="Arial"/>
                        </a:rPr>
                        <a:t>Under 14 years</a:t>
                      </a:r>
                    </a:p>
                  </a:txBody>
                  <a:tcPr marL="9525" marR="9525" marT="9525"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a:solidFill>
                            <a:srgbClr val="000000"/>
                          </a:solidFill>
                          <a:effectLst/>
                          <a:latin typeface="Arial"/>
                        </a:rPr>
                        <a:t>124,461</a:t>
                      </a:r>
                    </a:p>
                  </a:txBody>
                  <a:tcPr marL="9525" marR="9525" marT="9525"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a:solidFill>
                            <a:srgbClr val="000000"/>
                          </a:solidFill>
                          <a:effectLst/>
                          <a:latin typeface="Arial"/>
                        </a:rPr>
                        <a:t>152,549</a:t>
                      </a:r>
                    </a:p>
                  </a:txBody>
                  <a:tcPr marL="9525" marR="9525" marT="9525" marB="0" anchor="ctr">
                    <a:lnL>
                      <a:noFill/>
                    </a:lnL>
                    <a:lnR w="635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a:solidFill>
                            <a:srgbClr val="000000"/>
                          </a:solidFill>
                          <a:effectLst/>
                          <a:latin typeface="Arial"/>
                        </a:rPr>
                        <a:t>22.60%</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6"/>
                  </a:ext>
                </a:extLst>
              </a:tr>
              <a:tr h="173167">
                <a:tc>
                  <a:txBody>
                    <a:bodyPr/>
                    <a:lstStyle/>
                    <a:p>
                      <a:pPr algn="ctr" rtl="0" fontAlgn="ctr"/>
                      <a:r>
                        <a:rPr lang="en-US" sz="1200" b="0" i="0" u="none" strike="noStrike">
                          <a:solidFill>
                            <a:srgbClr val="000000"/>
                          </a:solidFill>
                          <a:effectLst/>
                          <a:latin typeface="Arial"/>
                        </a:rPr>
                        <a:t>15 to 24 years</a:t>
                      </a:r>
                    </a:p>
                  </a:txBody>
                  <a:tcPr marL="9525" marR="95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106,430</a:t>
                      </a:r>
                    </a:p>
                  </a:txBody>
                  <a:tcPr marL="9525" marR="9525" marT="9525"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110,861</a:t>
                      </a:r>
                    </a:p>
                  </a:txBody>
                  <a:tcPr marL="9525" marR="9525" marT="9525" marB="0" anchor="ctr">
                    <a:lnL>
                      <a:noFill/>
                    </a:lnL>
                    <a:lnR w="635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4.20%</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7"/>
                  </a:ext>
                </a:extLst>
              </a:tr>
              <a:tr h="173167">
                <a:tc>
                  <a:txBody>
                    <a:bodyPr/>
                    <a:lstStyle/>
                    <a:p>
                      <a:pPr algn="ctr" rtl="0" fontAlgn="ctr"/>
                      <a:r>
                        <a:rPr lang="en-US" sz="1200" b="0" i="0" u="none" strike="noStrike">
                          <a:solidFill>
                            <a:srgbClr val="000000"/>
                          </a:solidFill>
                          <a:effectLst/>
                          <a:latin typeface="Arial"/>
                        </a:rPr>
                        <a:t>25 to 44 years</a:t>
                      </a:r>
                    </a:p>
                  </a:txBody>
                  <a:tcPr marL="9525" marR="95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90,485</a:t>
                      </a:r>
                    </a:p>
                  </a:txBody>
                  <a:tcPr marL="9525" marR="9525" marT="9525"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114,800</a:t>
                      </a:r>
                    </a:p>
                  </a:txBody>
                  <a:tcPr marL="9525" marR="9525" marT="9525" marB="0" anchor="ctr">
                    <a:lnL>
                      <a:noFill/>
                    </a:lnL>
                    <a:lnR w="635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26.90%</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8"/>
                  </a:ext>
                </a:extLst>
              </a:tr>
              <a:tr h="173167">
                <a:tc>
                  <a:txBody>
                    <a:bodyPr/>
                    <a:lstStyle/>
                    <a:p>
                      <a:pPr algn="ctr" rtl="0" fontAlgn="ctr"/>
                      <a:r>
                        <a:rPr lang="en-US" sz="1200" b="0" i="0" u="none" strike="noStrike">
                          <a:solidFill>
                            <a:srgbClr val="000000"/>
                          </a:solidFill>
                          <a:effectLst/>
                          <a:latin typeface="Arial"/>
                        </a:rPr>
                        <a:t>45 to 54 years</a:t>
                      </a:r>
                    </a:p>
                  </a:txBody>
                  <a:tcPr marL="9525" marR="95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75,262</a:t>
                      </a:r>
                    </a:p>
                  </a:txBody>
                  <a:tcPr marL="9525" marR="9525" marT="9525"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90,402</a:t>
                      </a:r>
                    </a:p>
                  </a:txBody>
                  <a:tcPr marL="9525" marR="9525" marT="9525" marB="0" anchor="ctr">
                    <a:lnL>
                      <a:noFill/>
                    </a:lnL>
                    <a:lnR w="635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20.10%</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9"/>
                  </a:ext>
                </a:extLst>
              </a:tr>
              <a:tr h="173167">
                <a:tc>
                  <a:txBody>
                    <a:bodyPr/>
                    <a:lstStyle/>
                    <a:p>
                      <a:pPr algn="ctr" rtl="0" fontAlgn="ctr"/>
                      <a:r>
                        <a:rPr lang="en-US" sz="1200" b="0" i="0" u="none" strike="noStrike">
                          <a:solidFill>
                            <a:srgbClr val="000000"/>
                          </a:solidFill>
                          <a:effectLst/>
                          <a:latin typeface="Arial"/>
                        </a:rPr>
                        <a:t>55 to 64 years</a:t>
                      </a:r>
                    </a:p>
                  </a:txBody>
                  <a:tcPr marL="9525" marR="95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96,657</a:t>
                      </a:r>
                    </a:p>
                  </a:txBody>
                  <a:tcPr marL="9525" marR="9525" marT="9525"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80,005</a:t>
                      </a:r>
                    </a:p>
                  </a:txBody>
                  <a:tcPr marL="9525" marR="9525" marT="9525" marB="0" anchor="ctr">
                    <a:lnL>
                      <a:noFill/>
                    </a:lnL>
                    <a:lnR w="635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-17.20%</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10"/>
                  </a:ext>
                </a:extLst>
              </a:tr>
              <a:tr h="180026">
                <a:tc>
                  <a:txBody>
                    <a:bodyPr/>
                    <a:lstStyle/>
                    <a:p>
                      <a:pPr algn="ctr" rtl="0" fontAlgn="ctr"/>
                      <a:r>
                        <a:rPr lang="en-US" sz="1200" b="0" i="0" u="none" strike="noStrike">
                          <a:solidFill>
                            <a:srgbClr val="000000"/>
                          </a:solidFill>
                          <a:effectLst/>
                          <a:latin typeface="Arial"/>
                        </a:rPr>
                        <a:t>65 and Over</a:t>
                      </a:r>
                    </a:p>
                  </a:txBody>
                  <a:tcPr marL="9525" marR="9525" marT="9525" marB="0" anchor="ctr">
                    <a:lnL w="12700" cap="flat" cmpd="sng" algn="ctr">
                      <a:solidFill>
                        <a:srgbClr val="FAA21A"/>
                      </a:solidFill>
                      <a:prstDash val="solid"/>
                      <a:round/>
                      <a:headEnd type="none" w="med" len="med"/>
                      <a:tailEnd type="none" w="med" len="med"/>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a:solidFill>
                            <a:srgbClr val="000000"/>
                          </a:solidFill>
                          <a:effectLst/>
                          <a:latin typeface="Arial"/>
                        </a:rPr>
                        <a:t>81,819</a:t>
                      </a:r>
                    </a:p>
                  </a:txBody>
                  <a:tcPr marL="9525" marR="9525" marT="9525"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a:solidFill>
                            <a:srgbClr val="000000"/>
                          </a:solidFill>
                          <a:effectLst/>
                          <a:latin typeface="Arial"/>
                        </a:rPr>
                        <a:t>94,823</a:t>
                      </a:r>
                    </a:p>
                  </a:txBody>
                  <a:tcPr marL="9525" marR="9525" marT="9525" marB="0" anchor="ctr">
                    <a:lnL>
                      <a:noFill/>
                    </a:lnL>
                    <a:lnR w="6350" cap="flat" cmpd="sng" algn="ctr">
                      <a:solidFill>
                        <a:srgbClr val="FAA21A"/>
                      </a:solidFill>
                      <a:prstDash val="dot"/>
                      <a:round/>
                      <a:headEnd type="none" w="med" len="med"/>
                      <a:tailEnd type="none" w="med" len="med"/>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a:solidFill>
                            <a:srgbClr val="000000"/>
                          </a:solidFill>
                          <a:effectLst/>
                          <a:latin typeface="Arial"/>
                        </a:rPr>
                        <a:t>15.90%</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w="25400"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11"/>
                  </a:ext>
                </a:extLst>
              </a:tr>
              <a:tr h="188598">
                <a:tc>
                  <a:txBody>
                    <a:bodyPr/>
                    <a:lstStyle/>
                    <a:p>
                      <a:pPr algn="ctr" rtl="0" fontAlgn="ctr"/>
                      <a:r>
                        <a:rPr lang="en-US" sz="1200" b="1" i="0" u="none" strike="noStrike">
                          <a:solidFill>
                            <a:srgbClr val="000000"/>
                          </a:solidFill>
                          <a:effectLst/>
                          <a:latin typeface="Arial"/>
                        </a:rPr>
                        <a:t>Total</a:t>
                      </a:r>
                    </a:p>
                  </a:txBody>
                  <a:tcPr marL="9525" marR="9525" marT="9525" marB="0" anchor="ctr">
                    <a:lnL w="12700" cap="flat" cmpd="sng" algn="ctr">
                      <a:solidFill>
                        <a:srgbClr val="FAA21A"/>
                      </a:solidFill>
                      <a:prstDash val="solid"/>
                      <a:round/>
                      <a:headEnd type="none" w="med" len="med"/>
                      <a:tailEnd type="none" w="med" len="med"/>
                    </a:lnL>
                    <a:lnR>
                      <a:noFill/>
                    </a:lnR>
                    <a:lnT w="25400" cap="flat" cmpd="dbl"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672,591</a:t>
                      </a:r>
                    </a:p>
                  </a:txBody>
                  <a:tcPr marL="9525" marR="9525" marT="9525" marB="0" anchor="ctr">
                    <a:lnL>
                      <a:noFill/>
                    </a:lnL>
                    <a:lnR>
                      <a:noFill/>
                    </a:lnR>
                    <a:lnT w="25400" cap="flat" cmpd="dbl"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760,077</a:t>
                      </a:r>
                    </a:p>
                  </a:txBody>
                  <a:tcPr marL="9525" marR="9525" marT="9525" marB="0" anchor="ctr">
                    <a:lnL>
                      <a:noFill/>
                    </a:lnL>
                    <a:lnR w="6350" cap="flat" cmpd="sng" algn="ctr">
                      <a:solidFill>
                        <a:srgbClr val="FAA21A"/>
                      </a:solidFill>
                      <a:prstDash val="dot"/>
                      <a:round/>
                      <a:headEnd type="none" w="med" len="med"/>
                      <a:tailEnd type="none" w="med" len="med"/>
                    </a:lnR>
                    <a:lnT w="25400" cap="flat" cmpd="dbl"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a:rPr>
                        <a:t>13.00%</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w="25400" cap="flat" cmpd="dbl"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extLst>
                  <a:ext uri="{0D108BD9-81ED-4DB2-BD59-A6C34878D82A}">
                    <a16:rowId xmlns:a16="http://schemas.microsoft.com/office/drawing/2014/main" val="10012"/>
                  </a:ext>
                </a:extLst>
              </a:tr>
            </a:tbl>
          </a:graphicData>
        </a:graphic>
      </p:graphicFrame>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06" y="1997174"/>
            <a:ext cx="7245198" cy="351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36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Demographics</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graphicFrame>
        <p:nvGraphicFramePr>
          <p:cNvPr id="4" name="Table 3"/>
          <p:cNvGraphicFramePr>
            <a:graphicFrameLocks noGrp="1"/>
          </p:cNvGraphicFramePr>
          <p:nvPr/>
        </p:nvGraphicFramePr>
        <p:xfrm>
          <a:off x="789272" y="1588165"/>
          <a:ext cx="7115722" cy="3471252"/>
        </p:xfrm>
        <a:graphic>
          <a:graphicData uri="http://schemas.openxmlformats.org/drawingml/2006/table">
            <a:tbl>
              <a:tblPr firstRow="1" firstCol="1" bandRow="1"/>
              <a:tblGrid>
                <a:gridCol w="2442343">
                  <a:extLst>
                    <a:ext uri="{9D8B030D-6E8A-4147-A177-3AD203B41FA5}">
                      <a16:colId xmlns:a16="http://schemas.microsoft.com/office/drawing/2014/main" val="20000"/>
                    </a:ext>
                  </a:extLst>
                </a:gridCol>
                <a:gridCol w="1069879">
                  <a:extLst>
                    <a:ext uri="{9D8B030D-6E8A-4147-A177-3AD203B41FA5}">
                      <a16:colId xmlns:a16="http://schemas.microsoft.com/office/drawing/2014/main" val="20001"/>
                    </a:ext>
                  </a:extLst>
                </a:gridCol>
                <a:gridCol w="1160394">
                  <a:extLst>
                    <a:ext uri="{9D8B030D-6E8A-4147-A177-3AD203B41FA5}">
                      <a16:colId xmlns:a16="http://schemas.microsoft.com/office/drawing/2014/main" val="20002"/>
                    </a:ext>
                  </a:extLst>
                </a:gridCol>
                <a:gridCol w="1221553">
                  <a:extLst>
                    <a:ext uri="{9D8B030D-6E8A-4147-A177-3AD203B41FA5}">
                      <a16:colId xmlns:a16="http://schemas.microsoft.com/office/drawing/2014/main" val="20003"/>
                    </a:ext>
                  </a:extLst>
                </a:gridCol>
                <a:gridCol w="1221553">
                  <a:extLst>
                    <a:ext uri="{9D8B030D-6E8A-4147-A177-3AD203B41FA5}">
                      <a16:colId xmlns:a16="http://schemas.microsoft.com/office/drawing/2014/main" val="20004"/>
                    </a:ext>
                  </a:extLst>
                </a:gridCol>
              </a:tblGrid>
              <a:tr h="949885">
                <a:tc gridSpan="5">
                  <a:txBody>
                    <a:bodyPr/>
                    <a:lstStyle/>
                    <a:p>
                      <a:pPr marL="0" marR="0" algn="ctr">
                        <a:lnSpc>
                          <a:spcPct val="115000"/>
                        </a:lnSpc>
                        <a:spcBef>
                          <a:spcPts val="0"/>
                        </a:spcBef>
                        <a:spcAft>
                          <a:spcPts val="0"/>
                        </a:spcAft>
                      </a:pPr>
                      <a:r>
                        <a:rPr lang="en-US" sz="1200" b="1" dirty="0">
                          <a:solidFill>
                            <a:srgbClr val="FFFFFF"/>
                          </a:solidFill>
                          <a:effectLst/>
                          <a:latin typeface="Arial"/>
                          <a:ea typeface="Calibri"/>
                          <a:cs typeface="Times New Roman"/>
                        </a:rPr>
                        <a:t>Population by Race and Ethnicity</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Times New Roman"/>
                          <a:cs typeface="Times New Roman"/>
                        </a:rPr>
                        <a:t>State of North Dakota</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Calibri"/>
                          <a:cs typeface="Times New Roman"/>
                        </a:rPr>
                        <a:t>2010 Census &amp; 2018 Five-Year ACS</a:t>
                      </a:r>
                      <a:endParaRPr lang="en-US" sz="1200" dirty="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5381">
                <a:tc rowSpan="2">
                  <a:txBody>
                    <a:bodyPr/>
                    <a:lstStyle/>
                    <a:p>
                      <a:pPr marL="0" marR="0">
                        <a:lnSpc>
                          <a:spcPct val="115000"/>
                        </a:lnSpc>
                        <a:spcBef>
                          <a:spcPts val="0"/>
                        </a:spcBef>
                        <a:spcAft>
                          <a:spcPts val="0"/>
                        </a:spcAft>
                      </a:pPr>
                      <a:r>
                        <a:rPr lang="en-US" sz="1200" b="1">
                          <a:effectLst/>
                          <a:latin typeface="Arial"/>
                          <a:ea typeface="Calibri"/>
                          <a:cs typeface="Times New Roman"/>
                        </a:rPr>
                        <a:t>Race</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effectLst/>
                          <a:latin typeface="Arial"/>
                          <a:ea typeface="Calibri"/>
                          <a:cs typeface="Times New Roman"/>
                        </a:rPr>
                        <a:t>2010 Census</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effectLst/>
                          <a:latin typeface="Arial"/>
                          <a:ea typeface="Calibri"/>
                          <a:cs typeface="Times New Roman"/>
                        </a:rPr>
                        <a:t>2018 Five-Year ACS</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10001"/>
                  </a:ext>
                </a:extLst>
              </a:tr>
              <a:tr h="205381">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Arial"/>
                          <a:ea typeface="Calibri"/>
                          <a:cs typeface="Times New Roman"/>
                        </a:rPr>
                        <a:t>Population</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 of Total</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Population</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 of Total</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2"/>
                  </a:ext>
                </a:extLst>
              </a:tr>
              <a:tr h="205381">
                <a:tc>
                  <a:txBody>
                    <a:bodyPr/>
                    <a:lstStyle/>
                    <a:p>
                      <a:pPr marL="0" marR="0">
                        <a:lnSpc>
                          <a:spcPct val="115000"/>
                        </a:lnSpc>
                        <a:spcBef>
                          <a:spcPts val="0"/>
                        </a:spcBef>
                        <a:spcAft>
                          <a:spcPts val="0"/>
                        </a:spcAft>
                      </a:pPr>
                      <a:r>
                        <a:rPr lang="en-US" sz="1200">
                          <a:effectLst/>
                          <a:latin typeface="Arial"/>
                          <a:ea typeface="Calibri"/>
                          <a:cs typeface="Times New Roman"/>
                        </a:rPr>
                        <a:t>White</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605,449</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90.0%</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655,268</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87.1%</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3"/>
                  </a:ext>
                </a:extLst>
              </a:tr>
              <a:tr h="205381">
                <a:tc>
                  <a:txBody>
                    <a:bodyPr/>
                    <a:lstStyle/>
                    <a:p>
                      <a:pPr marL="0" marR="0">
                        <a:lnSpc>
                          <a:spcPct val="115000"/>
                        </a:lnSpc>
                        <a:spcBef>
                          <a:spcPts val="0"/>
                        </a:spcBef>
                        <a:spcAft>
                          <a:spcPts val="0"/>
                        </a:spcAft>
                      </a:pPr>
                      <a:r>
                        <a:rPr lang="en-US" sz="1200">
                          <a:effectLst/>
                          <a:latin typeface="Arial"/>
                          <a:ea typeface="Calibri"/>
                          <a:cs typeface="Times New Roman"/>
                        </a:rPr>
                        <a:t>Black</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7,960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1.2%</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20,445</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2.7%</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4"/>
                  </a:ext>
                </a:extLst>
              </a:tr>
              <a:tr h="205381">
                <a:tc>
                  <a:txBody>
                    <a:bodyPr/>
                    <a:lstStyle/>
                    <a:p>
                      <a:pPr marL="0" marR="0">
                        <a:lnSpc>
                          <a:spcPct val="115000"/>
                        </a:lnSpc>
                        <a:spcBef>
                          <a:spcPts val="0"/>
                        </a:spcBef>
                        <a:spcAft>
                          <a:spcPts val="0"/>
                        </a:spcAft>
                      </a:pPr>
                      <a:r>
                        <a:rPr lang="en-US" sz="1200">
                          <a:effectLst/>
                          <a:latin typeface="Arial"/>
                          <a:ea typeface="Calibri"/>
                          <a:cs typeface="Times New Roman"/>
                        </a:rPr>
                        <a:t>American Indian</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36,591</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5.4%</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39,462</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5.2%</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5"/>
                  </a:ext>
                </a:extLst>
              </a:tr>
              <a:tr h="205381">
                <a:tc>
                  <a:txBody>
                    <a:bodyPr/>
                    <a:lstStyle/>
                    <a:p>
                      <a:pPr marL="0" marR="0">
                        <a:lnSpc>
                          <a:spcPct val="115000"/>
                        </a:lnSpc>
                        <a:spcBef>
                          <a:spcPts val="0"/>
                        </a:spcBef>
                        <a:spcAft>
                          <a:spcPts val="0"/>
                        </a:spcAft>
                      </a:pPr>
                      <a:r>
                        <a:rPr lang="en-US" sz="1200">
                          <a:effectLst/>
                          <a:latin typeface="Arial"/>
                          <a:ea typeface="Calibri"/>
                          <a:cs typeface="Times New Roman"/>
                        </a:rPr>
                        <a:t>Asian</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6,909</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10,814</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1.4%</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6"/>
                  </a:ext>
                </a:extLst>
              </a:tr>
              <a:tr h="262176">
                <a:tc>
                  <a:txBody>
                    <a:bodyPr/>
                    <a:lstStyle/>
                    <a:p>
                      <a:pPr marL="0" marR="0">
                        <a:lnSpc>
                          <a:spcPct val="115000"/>
                        </a:lnSpc>
                        <a:spcBef>
                          <a:spcPts val="0"/>
                        </a:spcBef>
                        <a:spcAft>
                          <a:spcPts val="0"/>
                        </a:spcAft>
                      </a:pPr>
                      <a:r>
                        <a:rPr lang="en-US" sz="1200">
                          <a:effectLst/>
                          <a:latin typeface="Arial"/>
                          <a:ea typeface="Calibri"/>
                          <a:cs typeface="Times New Roman"/>
                        </a:rPr>
                        <a:t>Native Hawaiian/ Pacific Islander</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320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378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0.1%</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7"/>
                  </a:ext>
                </a:extLst>
              </a:tr>
              <a:tr h="205381">
                <a:tc>
                  <a:txBody>
                    <a:bodyPr/>
                    <a:lstStyle/>
                    <a:p>
                      <a:pPr marL="0" marR="0">
                        <a:lnSpc>
                          <a:spcPct val="115000"/>
                        </a:lnSpc>
                        <a:spcBef>
                          <a:spcPts val="0"/>
                        </a:spcBef>
                        <a:spcAft>
                          <a:spcPts val="0"/>
                        </a:spcAft>
                      </a:pPr>
                      <a:r>
                        <a:rPr lang="en-US" sz="1200">
                          <a:effectLst/>
                          <a:latin typeface="Arial"/>
                          <a:ea typeface="Calibri"/>
                          <a:cs typeface="Times New Roman"/>
                        </a:rPr>
                        <a:t>Other</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3,509</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0.5%</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7,528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1.0%</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8"/>
                  </a:ext>
                </a:extLst>
              </a:tr>
              <a:tr h="205381">
                <a:tc>
                  <a:txBody>
                    <a:bodyPr/>
                    <a:lstStyle/>
                    <a:p>
                      <a:pPr marL="0" marR="0">
                        <a:lnSpc>
                          <a:spcPct val="115000"/>
                        </a:lnSpc>
                        <a:spcBef>
                          <a:spcPts val="0"/>
                        </a:spcBef>
                        <a:spcAft>
                          <a:spcPts val="0"/>
                        </a:spcAft>
                      </a:pPr>
                      <a:r>
                        <a:rPr lang="en-US" sz="1200">
                          <a:effectLst/>
                          <a:latin typeface="Arial"/>
                          <a:ea typeface="Calibri"/>
                          <a:cs typeface="Times New Roman"/>
                        </a:rPr>
                        <a:t>Two or More Races</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11,853</a:t>
                      </a:r>
                      <a:endParaRPr lang="en-US" sz="1200">
                        <a:effectLst/>
                        <a:latin typeface="Calibri"/>
                        <a:ea typeface="Calibri"/>
                        <a:cs typeface="Times New Roman"/>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1.8%</a:t>
                      </a:r>
                      <a:endParaRPr lang="en-US" sz="1200">
                        <a:effectLst/>
                        <a:latin typeface="Calibri"/>
                        <a:ea typeface="Calibri"/>
                        <a:cs typeface="Times New Roman"/>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18,306</a:t>
                      </a:r>
                      <a:endParaRPr lang="en-US" sz="1200">
                        <a:effectLst/>
                        <a:latin typeface="Calibri"/>
                        <a:ea typeface="Calibri"/>
                        <a:cs typeface="Times New Roman"/>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2.4%</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19050"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9"/>
                  </a:ext>
                </a:extLst>
              </a:tr>
              <a:tr h="205381">
                <a:tc>
                  <a:txBody>
                    <a:bodyPr/>
                    <a:lstStyle/>
                    <a:p>
                      <a:pPr marL="0" marR="0">
                        <a:lnSpc>
                          <a:spcPct val="115000"/>
                        </a:lnSpc>
                        <a:spcBef>
                          <a:spcPts val="0"/>
                        </a:spcBef>
                        <a:spcAft>
                          <a:spcPts val="0"/>
                        </a:spcAft>
                      </a:pPr>
                      <a:r>
                        <a:rPr lang="en-US" sz="1200" b="1">
                          <a:effectLst/>
                          <a:latin typeface="Arial"/>
                          <a:ea typeface="Calibri"/>
                          <a:cs typeface="Times New Roman"/>
                        </a:rPr>
                        <a:t>Total</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672,591</a:t>
                      </a:r>
                      <a:endParaRPr lang="en-US" sz="1200">
                        <a:effectLst/>
                        <a:latin typeface="Calibri"/>
                        <a:ea typeface="Calibri"/>
                        <a:cs typeface="Times New Roman"/>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100.0%</a:t>
                      </a:r>
                      <a:endParaRPr lang="en-US" sz="1200">
                        <a:effectLst/>
                        <a:latin typeface="Calibri"/>
                        <a:ea typeface="Calibri"/>
                        <a:cs typeface="Times New Roman"/>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752,201</a:t>
                      </a:r>
                      <a:endParaRPr lang="en-US" sz="1200">
                        <a:effectLst/>
                        <a:latin typeface="Calibri"/>
                        <a:ea typeface="Calibri"/>
                        <a:cs typeface="Times New Roman"/>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100.0% </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9050"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extLst>
                  <a:ext uri="{0D108BD9-81ED-4DB2-BD59-A6C34878D82A}">
                    <a16:rowId xmlns:a16="http://schemas.microsoft.com/office/drawing/2014/main" val="10010"/>
                  </a:ext>
                </a:extLst>
              </a:tr>
              <a:tr h="205381">
                <a:tc>
                  <a:txBody>
                    <a:bodyPr/>
                    <a:lstStyle/>
                    <a:p>
                      <a:pPr marL="0" marR="0">
                        <a:lnSpc>
                          <a:spcPct val="115000"/>
                        </a:lnSpc>
                        <a:spcBef>
                          <a:spcPts val="0"/>
                        </a:spcBef>
                        <a:spcAft>
                          <a:spcPts val="0"/>
                        </a:spcAft>
                      </a:pPr>
                      <a:r>
                        <a:rPr lang="en-US" sz="1200" b="1">
                          <a:effectLst/>
                          <a:latin typeface="Arial"/>
                          <a:ea typeface="Calibri"/>
                          <a:cs typeface="Times New Roman"/>
                        </a:rPr>
                        <a:t>Non-Hispanic</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659,124</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98.0%</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725,672</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96.5%</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a:noFill/>
                    </a:lnB>
                    <a:solidFill>
                      <a:srgbClr val="E7E6E6"/>
                    </a:solidFill>
                  </a:tcPr>
                </a:tc>
                <a:extLst>
                  <a:ext uri="{0D108BD9-81ED-4DB2-BD59-A6C34878D82A}">
                    <a16:rowId xmlns:a16="http://schemas.microsoft.com/office/drawing/2014/main" val="10011"/>
                  </a:ext>
                </a:extLst>
              </a:tr>
              <a:tr h="205381">
                <a:tc>
                  <a:txBody>
                    <a:bodyPr/>
                    <a:lstStyle/>
                    <a:p>
                      <a:pPr marL="0" marR="0">
                        <a:lnSpc>
                          <a:spcPct val="115000"/>
                        </a:lnSpc>
                        <a:spcBef>
                          <a:spcPts val="0"/>
                        </a:spcBef>
                        <a:spcAft>
                          <a:spcPts val="0"/>
                        </a:spcAft>
                      </a:pPr>
                      <a:r>
                        <a:rPr lang="en-US" sz="1200" b="1">
                          <a:effectLst/>
                          <a:latin typeface="Arial"/>
                          <a:ea typeface="Calibri"/>
                          <a:cs typeface="Times New Roman"/>
                        </a:rPr>
                        <a:t>Hispanic</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13,467</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2.0%</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26,529</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3.5%</a:t>
                      </a:r>
                      <a:endParaRPr lang="en-US" sz="1200" dirty="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4304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r>
              <a:rPr kumimoji="0" lang="en-US" altLang="en-US" sz="4800" b="1" i="0" u="none" strike="noStrike" kern="1200" cap="none" spc="0" normalizeH="0" baseline="0" noProof="0" dirty="0">
                <a:ln>
                  <a:noFill/>
                </a:ln>
                <a:solidFill>
                  <a:srgbClr val="44546A"/>
                </a:solidFill>
                <a:effectLst/>
                <a:uLnTx/>
                <a:uFillTx/>
                <a:latin typeface="Arial" charset="0"/>
                <a:ea typeface="+mn-ea"/>
                <a:cs typeface="+mn-cs"/>
              </a:rPr>
              <a:t>Economics</a:t>
            </a: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altLang="en-US" sz="4800" b="1" i="0" u="none" strike="noStrike" kern="1200" cap="none" spc="0" normalizeH="0" baseline="0" noProof="0" dirty="0">
              <a:ln>
                <a:noFill/>
              </a:ln>
              <a:solidFill>
                <a:srgbClr val="4472C4">
                  <a:lumMod val="60000"/>
                  <a:lumOff val="40000"/>
                </a:srgbClr>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3000" b="1" i="0" u="none" strike="noStrike" kern="1200" cap="none" spc="0" normalizeH="0" baseline="0" noProof="0" dirty="0">
              <a:ln>
                <a:noFill/>
              </a:ln>
              <a:solidFill>
                <a:prstClr val="white"/>
              </a:solidFill>
              <a:effectLst/>
              <a:uLnTx/>
              <a:uFillTx/>
              <a:latin typeface="Arial" charset="0"/>
              <a:ea typeface="+mn-ea"/>
              <a:cs typeface="+mn-cs"/>
            </a:endParaRPr>
          </a:p>
        </p:txBody>
      </p:sp>
      <p:graphicFrame>
        <p:nvGraphicFramePr>
          <p:cNvPr id="2" name="Table 1">
            <a:extLst>
              <a:ext uri="{FF2B5EF4-FFF2-40B4-BE49-F238E27FC236}">
                <a16:creationId xmlns:a16="http://schemas.microsoft.com/office/drawing/2014/main" id="{CE673B0A-27A2-4F8C-BC21-BF6B849E9C02}"/>
              </a:ext>
            </a:extLst>
          </p:cNvPr>
          <p:cNvGraphicFramePr>
            <a:graphicFrameLocks noGrp="1"/>
          </p:cNvGraphicFramePr>
          <p:nvPr/>
        </p:nvGraphicFramePr>
        <p:xfrm>
          <a:off x="903515" y="1730829"/>
          <a:ext cx="6999649" cy="3451602"/>
        </p:xfrm>
        <a:graphic>
          <a:graphicData uri="http://schemas.openxmlformats.org/drawingml/2006/table">
            <a:tbl>
              <a:tblPr firstRow="1" firstCol="1" bandRow="1"/>
              <a:tblGrid>
                <a:gridCol w="1740832">
                  <a:extLst>
                    <a:ext uri="{9D8B030D-6E8A-4147-A177-3AD203B41FA5}">
                      <a16:colId xmlns:a16="http://schemas.microsoft.com/office/drawing/2014/main" val="2696669421"/>
                    </a:ext>
                  </a:extLst>
                </a:gridCol>
                <a:gridCol w="1081708">
                  <a:extLst>
                    <a:ext uri="{9D8B030D-6E8A-4147-A177-3AD203B41FA5}">
                      <a16:colId xmlns:a16="http://schemas.microsoft.com/office/drawing/2014/main" val="2007385950"/>
                    </a:ext>
                  </a:extLst>
                </a:gridCol>
                <a:gridCol w="1161441">
                  <a:extLst>
                    <a:ext uri="{9D8B030D-6E8A-4147-A177-3AD203B41FA5}">
                      <a16:colId xmlns:a16="http://schemas.microsoft.com/office/drawing/2014/main" val="4015704768"/>
                    </a:ext>
                  </a:extLst>
                </a:gridCol>
                <a:gridCol w="1507834">
                  <a:extLst>
                    <a:ext uri="{9D8B030D-6E8A-4147-A177-3AD203B41FA5}">
                      <a16:colId xmlns:a16="http://schemas.microsoft.com/office/drawing/2014/main" val="3657024622"/>
                    </a:ext>
                  </a:extLst>
                </a:gridCol>
                <a:gridCol w="1507834">
                  <a:extLst>
                    <a:ext uri="{9D8B030D-6E8A-4147-A177-3AD203B41FA5}">
                      <a16:colId xmlns:a16="http://schemas.microsoft.com/office/drawing/2014/main" val="2797813338"/>
                    </a:ext>
                  </a:extLst>
                </a:gridCol>
              </a:tblGrid>
              <a:tr h="998508">
                <a:tc gridSpan="5">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Households by Income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State of 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2010 &amp; 2018 Five-Year ACS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20058"/>
                  </a:ext>
                </a:extLst>
              </a:tr>
              <a:tr h="214178">
                <a:tc rowSpan="2">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Income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2010 Five-Year ACS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2018 Five-Year ACS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70760576"/>
                  </a:ext>
                </a:extLst>
              </a:tr>
              <a:tr h="311314">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Households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Households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917448373"/>
                  </a:ext>
                </a:extLst>
              </a:tr>
              <a:tr h="214178">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Less than $15,000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39,425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31,291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2741877223"/>
                  </a:ext>
                </a:extLst>
              </a:tr>
              <a:tr h="214178">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$15,000 to $19,999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16,011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13,158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664369340"/>
                  </a:ext>
                </a:extLst>
              </a:tr>
              <a:tr h="214178">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$20,000 to $24,999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16,678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12,633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480841985"/>
                  </a:ext>
                </a:extLst>
              </a:tr>
              <a:tr h="214178">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$25,000 to $34,999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32,772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27,910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2480979514"/>
                  </a:ext>
                </a:extLst>
              </a:tr>
              <a:tr h="214178">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$35,000 to $49,999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41,563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39,929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379547909"/>
                  </a:ext>
                </a:extLst>
              </a:tr>
              <a:tr h="214178">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$50,000 to $74,999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55,089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57,047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4040992292"/>
                  </a:ext>
                </a:extLst>
              </a:tr>
              <a:tr h="214178">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$75,000 to $99,999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34,795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45,061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720263972"/>
                  </a:ext>
                </a:extLst>
              </a:tr>
              <a:tr h="214178">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$100,000 or More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40,309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87,874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2055396821"/>
                  </a:ext>
                </a:extLst>
              </a:tr>
              <a:tr h="214178">
                <a:tc>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276,642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314,903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510241345"/>
                  </a:ext>
                </a:extLst>
              </a:tr>
            </a:tbl>
          </a:graphicData>
        </a:graphic>
      </p:graphicFrame>
    </p:spTree>
    <p:extLst>
      <p:ext uri="{BB962C8B-B14F-4D97-AF65-F5344CB8AC3E}">
        <p14:creationId xmlns:p14="http://schemas.microsoft.com/office/powerpoint/2010/main" val="326317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Economics</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graphicFrame>
        <p:nvGraphicFramePr>
          <p:cNvPr id="3" name="Table 2"/>
          <p:cNvGraphicFramePr>
            <a:graphicFrameLocks noGrp="1"/>
          </p:cNvGraphicFramePr>
          <p:nvPr/>
        </p:nvGraphicFramePr>
        <p:xfrm>
          <a:off x="1567578" y="1809551"/>
          <a:ext cx="5852726" cy="3021781"/>
        </p:xfrm>
        <a:graphic>
          <a:graphicData uri="http://schemas.openxmlformats.org/drawingml/2006/table">
            <a:tbl>
              <a:tblPr firstRow="1" firstCol="1" bandRow="1"/>
              <a:tblGrid>
                <a:gridCol w="1269658">
                  <a:extLst>
                    <a:ext uri="{9D8B030D-6E8A-4147-A177-3AD203B41FA5}">
                      <a16:colId xmlns:a16="http://schemas.microsoft.com/office/drawing/2014/main" val="20000"/>
                    </a:ext>
                  </a:extLst>
                </a:gridCol>
                <a:gridCol w="1269658">
                  <a:extLst>
                    <a:ext uri="{9D8B030D-6E8A-4147-A177-3AD203B41FA5}">
                      <a16:colId xmlns:a16="http://schemas.microsoft.com/office/drawing/2014/main" val="20001"/>
                    </a:ext>
                  </a:extLst>
                </a:gridCol>
                <a:gridCol w="1269658">
                  <a:extLst>
                    <a:ext uri="{9D8B030D-6E8A-4147-A177-3AD203B41FA5}">
                      <a16:colId xmlns:a16="http://schemas.microsoft.com/office/drawing/2014/main" val="20002"/>
                    </a:ext>
                  </a:extLst>
                </a:gridCol>
                <a:gridCol w="1269658">
                  <a:extLst>
                    <a:ext uri="{9D8B030D-6E8A-4147-A177-3AD203B41FA5}">
                      <a16:colId xmlns:a16="http://schemas.microsoft.com/office/drawing/2014/main" val="20003"/>
                    </a:ext>
                  </a:extLst>
                </a:gridCol>
                <a:gridCol w="774094">
                  <a:extLst>
                    <a:ext uri="{9D8B030D-6E8A-4147-A177-3AD203B41FA5}">
                      <a16:colId xmlns:a16="http://schemas.microsoft.com/office/drawing/2014/main" val="20004"/>
                    </a:ext>
                  </a:extLst>
                </a:gridCol>
              </a:tblGrid>
              <a:tr h="1025743">
                <a:tc gridSpan="5">
                  <a:txBody>
                    <a:bodyPr/>
                    <a:lstStyle/>
                    <a:p>
                      <a:pPr marL="0" marR="0" algn="ctr">
                        <a:lnSpc>
                          <a:spcPct val="115000"/>
                        </a:lnSpc>
                        <a:spcBef>
                          <a:spcPts val="0"/>
                        </a:spcBef>
                        <a:spcAft>
                          <a:spcPts val="0"/>
                        </a:spcAft>
                      </a:pPr>
                      <a:r>
                        <a:rPr lang="en-US" sz="1200" b="1" dirty="0">
                          <a:solidFill>
                            <a:srgbClr val="FFFFFF"/>
                          </a:solidFill>
                          <a:effectLst/>
                          <a:latin typeface="Arial"/>
                          <a:ea typeface="Calibri"/>
                          <a:cs typeface="Times New Roman"/>
                        </a:rPr>
                        <a:t>Poverty by Age</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Times New Roman"/>
                          <a:cs typeface="Times New Roman"/>
                        </a:rPr>
                        <a:t>State of North Dakota</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Calibri"/>
                          <a:cs typeface="Times New Roman"/>
                        </a:rPr>
                        <a:t>2000 Census SF3 &amp; 2018 Five-Year ACS Data</a:t>
                      </a:r>
                      <a:endParaRPr lang="en-US" sz="1200" dirty="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1782">
                <a:tc rowSpan="2">
                  <a:txBody>
                    <a:bodyPr/>
                    <a:lstStyle/>
                    <a:p>
                      <a:pPr marL="0" marR="0">
                        <a:lnSpc>
                          <a:spcPct val="115000"/>
                        </a:lnSpc>
                        <a:spcBef>
                          <a:spcPts val="0"/>
                        </a:spcBef>
                        <a:spcAft>
                          <a:spcPts val="0"/>
                        </a:spcAft>
                      </a:pPr>
                      <a:r>
                        <a:rPr lang="en-US" sz="1200" b="1">
                          <a:effectLst/>
                          <a:latin typeface="Arial"/>
                          <a:ea typeface="Calibri"/>
                          <a:cs typeface="Times New Roman"/>
                        </a:rPr>
                        <a:t>Age</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effectLst/>
                          <a:latin typeface="Arial"/>
                          <a:ea typeface="Calibri"/>
                          <a:cs typeface="Times New Roman"/>
                        </a:rPr>
                        <a:t>2000 Census</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effectLst/>
                          <a:latin typeface="Arial"/>
                          <a:ea typeface="Calibri"/>
                          <a:cs typeface="Times New Roman"/>
                        </a:rPr>
                        <a:t>2018 Five-Year ACS</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10001"/>
                  </a:ext>
                </a:extLst>
              </a:tr>
              <a:tr h="443564">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Arial"/>
                          <a:ea typeface="Calibri"/>
                          <a:cs typeface="Times New Roman"/>
                        </a:rPr>
                        <a:t>Persons in Poverty</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 of Total</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Persons in Poverty</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 of Total</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2"/>
                  </a:ext>
                </a:extLst>
              </a:tr>
              <a:tr h="221782">
                <a:tc>
                  <a:txBody>
                    <a:bodyPr/>
                    <a:lstStyle/>
                    <a:p>
                      <a:pPr marL="0" marR="0">
                        <a:lnSpc>
                          <a:spcPct val="115000"/>
                        </a:lnSpc>
                        <a:spcBef>
                          <a:spcPts val="0"/>
                        </a:spcBef>
                        <a:spcAft>
                          <a:spcPts val="0"/>
                        </a:spcAft>
                      </a:pPr>
                      <a:r>
                        <a:rPr lang="en-US" sz="1200">
                          <a:effectLst/>
                          <a:latin typeface="Arial"/>
                          <a:ea typeface="Calibri"/>
                          <a:cs typeface="Times New Roman"/>
                        </a:rPr>
                        <a:t>Under 6</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8,173</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11.1%</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8,604</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10.9%</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3"/>
                  </a:ext>
                </a:extLst>
              </a:tr>
              <a:tr h="221782">
                <a:tc>
                  <a:txBody>
                    <a:bodyPr/>
                    <a:lstStyle/>
                    <a:p>
                      <a:pPr marL="0" marR="0">
                        <a:lnSpc>
                          <a:spcPct val="115000"/>
                        </a:lnSpc>
                        <a:spcBef>
                          <a:spcPts val="0"/>
                        </a:spcBef>
                        <a:spcAft>
                          <a:spcPts val="0"/>
                        </a:spcAft>
                      </a:pPr>
                      <a:r>
                        <a:rPr lang="en-US" sz="1200">
                          <a:effectLst/>
                          <a:latin typeface="Arial"/>
                          <a:ea typeface="Calibri"/>
                          <a:cs typeface="Times New Roman"/>
                        </a:rPr>
                        <a:t>6 to 17</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13,990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19.0%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12,258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15.5%</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4"/>
                  </a:ext>
                </a:extLst>
              </a:tr>
              <a:tr h="221782">
                <a:tc>
                  <a:txBody>
                    <a:bodyPr/>
                    <a:lstStyle/>
                    <a:p>
                      <a:pPr marL="0" marR="0">
                        <a:lnSpc>
                          <a:spcPct val="115000"/>
                        </a:lnSpc>
                        <a:spcBef>
                          <a:spcPts val="0"/>
                        </a:spcBef>
                        <a:spcAft>
                          <a:spcPts val="0"/>
                        </a:spcAft>
                      </a:pPr>
                      <a:r>
                        <a:rPr lang="en-US" sz="1200">
                          <a:effectLst/>
                          <a:latin typeface="Arial"/>
                          <a:ea typeface="Calibri"/>
                          <a:cs typeface="Times New Roman"/>
                        </a:rPr>
                        <a:t>18 to 64</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41,568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56.6%</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48,920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61.7%</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5"/>
                  </a:ext>
                </a:extLst>
              </a:tr>
              <a:tr h="221782">
                <a:tc>
                  <a:txBody>
                    <a:bodyPr/>
                    <a:lstStyle/>
                    <a:p>
                      <a:pPr marL="0" marR="0">
                        <a:lnSpc>
                          <a:spcPct val="115000"/>
                        </a:lnSpc>
                        <a:spcBef>
                          <a:spcPts val="0"/>
                        </a:spcBef>
                        <a:spcAft>
                          <a:spcPts val="0"/>
                        </a:spcAft>
                      </a:pPr>
                      <a:r>
                        <a:rPr lang="en-US" sz="1200">
                          <a:effectLst/>
                          <a:latin typeface="Arial"/>
                          <a:ea typeface="Calibri"/>
                          <a:cs typeface="Times New Roman"/>
                        </a:rPr>
                        <a:t>65 or Older</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9,726</a:t>
                      </a:r>
                      <a:endParaRPr lang="en-US" sz="12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13.2%</a:t>
                      </a:r>
                      <a:endParaRPr lang="en-US" sz="12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9,488</a:t>
                      </a:r>
                      <a:endParaRPr lang="en-US" sz="12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12.0%</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6"/>
                  </a:ext>
                </a:extLst>
              </a:tr>
              <a:tr h="221782">
                <a:tc>
                  <a:txBody>
                    <a:bodyPr/>
                    <a:lstStyle/>
                    <a:p>
                      <a:pPr marL="0" marR="0">
                        <a:lnSpc>
                          <a:spcPct val="115000"/>
                        </a:lnSpc>
                        <a:spcBef>
                          <a:spcPts val="0"/>
                        </a:spcBef>
                        <a:spcAft>
                          <a:spcPts val="0"/>
                        </a:spcAft>
                      </a:pPr>
                      <a:r>
                        <a:rPr lang="en-US" sz="1200" b="1">
                          <a:effectLst/>
                          <a:latin typeface="Arial"/>
                          <a:ea typeface="Calibri"/>
                          <a:cs typeface="Times New Roman"/>
                        </a:rPr>
                        <a:t>Total</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73,457</a:t>
                      </a:r>
                      <a:endParaRPr lang="en-US" sz="12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100.0%</a:t>
                      </a:r>
                      <a:endParaRPr lang="en-US" sz="12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79,270</a:t>
                      </a:r>
                      <a:endParaRPr lang="en-US" sz="12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100.0%</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extLst>
                  <a:ext uri="{0D108BD9-81ED-4DB2-BD59-A6C34878D82A}">
                    <a16:rowId xmlns:a16="http://schemas.microsoft.com/office/drawing/2014/main" val="10007"/>
                  </a:ext>
                </a:extLst>
              </a:tr>
              <a:tr h="221782">
                <a:tc>
                  <a:txBody>
                    <a:bodyPr/>
                    <a:lstStyle/>
                    <a:p>
                      <a:pPr marL="0" marR="0">
                        <a:lnSpc>
                          <a:spcPct val="115000"/>
                        </a:lnSpc>
                        <a:spcBef>
                          <a:spcPts val="0"/>
                        </a:spcBef>
                        <a:spcAft>
                          <a:spcPts val="0"/>
                        </a:spcAft>
                      </a:pPr>
                      <a:r>
                        <a:rPr lang="en-US" sz="1200" b="1">
                          <a:effectLst/>
                          <a:latin typeface="Arial"/>
                          <a:ea typeface="Calibri"/>
                          <a:cs typeface="Times New Roman"/>
                        </a:rPr>
                        <a:t>Poverty Rate</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11.9%</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10.9%</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effectLst/>
                          <a:latin typeface="Arial"/>
                          <a:ea typeface="Calibri"/>
                          <a:cs typeface="Times New Roman"/>
                        </a:rPr>
                        <a:t>.</a:t>
                      </a:r>
                      <a:endParaRPr lang="en-US" sz="1200" dirty="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70127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9C5410C0CB744BBAA05A69FB342FA9" ma:contentTypeVersion="8" ma:contentTypeDescription="Create a new document." ma:contentTypeScope="" ma:versionID="f02c25ce531c272bdbccf6eb927894fc">
  <xsd:schema xmlns:xsd="http://www.w3.org/2001/XMLSchema" xmlns:xs="http://www.w3.org/2001/XMLSchema" xmlns:p="http://schemas.microsoft.com/office/2006/metadata/properties" xmlns:ns3="90002055-4932-4f7e-b40e-b5e6f69d1d5e" targetNamespace="http://schemas.microsoft.com/office/2006/metadata/properties" ma:root="true" ma:fieldsID="e45c57a8c40b24430428ebb53e951820" ns3:_="">
    <xsd:import namespace="90002055-4932-4f7e-b40e-b5e6f69d1d5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002055-4932-4f7e-b40e-b5e6f69d1d5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Location" ma:index="11" nillable="true" ma:displayName="MediaServiceLocation" ma:descrip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CF71AD-575A-406F-B14C-D32A43F571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002055-4932-4f7e-b40e-b5e6f69d1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0779C8-2FC2-4A43-8245-26C6A19EB66A}">
  <ds:schemaRefs>
    <ds:schemaRef ds:uri="http://schemas.microsoft.com/sharepoint/v3/contenttype/forms"/>
  </ds:schemaRefs>
</ds:datastoreItem>
</file>

<file path=customXml/itemProps3.xml><?xml version="1.0" encoding="utf-8"?>
<ds:datastoreItem xmlns:ds="http://schemas.openxmlformats.org/officeDocument/2006/customXml" ds:itemID="{1FE5DADF-BCE3-4F46-97FA-EB2BC9FB2860}">
  <ds:schemaRefs>
    <ds:schemaRef ds:uri="http://schemas.microsoft.com/office/2006/documentManagement/types"/>
    <ds:schemaRef ds:uri="http://purl.org/dc/terms/"/>
    <ds:schemaRef ds:uri="http://www.w3.org/XML/1998/namespace"/>
    <ds:schemaRef ds:uri="90002055-4932-4f7e-b40e-b5e6f69d1d5e"/>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3554</TotalTime>
  <Words>3339</Words>
  <Application>Microsoft Office PowerPoint</Application>
  <PresentationFormat>Widescreen</PresentationFormat>
  <Paragraphs>1434</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CG Omega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Brace</dc:creator>
  <cp:lastModifiedBy>Miller, Tricia A.</cp:lastModifiedBy>
  <cp:revision>81</cp:revision>
  <cp:lastPrinted>2020-02-19T17:42:25Z</cp:lastPrinted>
  <dcterms:created xsi:type="dcterms:W3CDTF">2019-08-05T14:21:35Z</dcterms:created>
  <dcterms:modified xsi:type="dcterms:W3CDTF">2022-02-17T21:05:03Z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0x0101008A9C5410C0CB744BBAA05A69FB342FA9</vt:lpwstr>
  </property>
</Properties>
</file>