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8" r:id="rId7"/>
    <p:sldId id="261" r:id="rId8"/>
    <p:sldId id="346" r:id="rId9"/>
    <p:sldId id="269" r:id="rId10"/>
    <p:sldId id="291" r:id="rId11"/>
    <p:sldId id="328" r:id="rId12"/>
    <p:sldId id="335" r:id="rId13"/>
    <p:sldId id="347" r:id="rId14"/>
    <p:sldId id="362" r:id="rId15"/>
    <p:sldId id="350" r:id="rId16"/>
    <p:sldId id="349" r:id="rId17"/>
    <p:sldId id="352" r:id="rId18"/>
    <p:sldId id="348" r:id="rId19"/>
    <p:sldId id="351" r:id="rId20"/>
    <p:sldId id="354" r:id="rId21"/>
    <p:sldId id="341" r:id="rId22"/>
    <p:sldId id="355" r:id="rId23"/>
    <p:sldId id="356" r:id="rId24"/>
    <p:sldId id="353" r:id="rId25"/>
    <p:sldId id="342" r:id="rId26"/>
    <p:sldId id="357" r:id="rId27"/>
    <p:sldId id="358" r:id="rId28"/>
    <p:sldId id="337" r:id="rId29"/>
    <p:sldId id="338" r:id="rId30"/>
    <p:sldId id="339" r:id="rId31"/>
    <p:sldId id="340" r:id="rId32"/>
    <p:sldId id="344" r:id="rId33"/>
    <p:sldId id="34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EC8A"/>
    <a:srgbClr val="285BC2"/>
    <a:srgbClr val="22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50B8A-89AD-4DFE-8EC9-4F721A9200D4}" v="1" dt="2020-02-20T15:26:44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A6003-0A60-4EEF-8265-2AD7154B2272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7679-BC04-43C6-85FF-8673A47D52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C856BD-88DA-44E7-8695-D89A31C3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08FED-8CF2-4204-84F0-B7115656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F693-3D99-4D1E-BD83-4E0C5DB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D186-FDD9-48E6-B122-4B046E0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1231" r="1961" b="44982"/>
          <a:stretch/>
        </p:blipFill>
        <p:spPr bwMode="auto">
          <a:xfrm>
            <a:off x="0" y="0"/>
            <a:ext cx="12192000" cy="67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brace\Downloads\NDBeLenglarge_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6075701"/>
            <a:ext cx="2770559" cy="5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A9EE-1E46-469D-A280-15CCE0E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7C26-A98F-480E-9200-35BECB98D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84E3-1E7C-4CD2-9391-19EE14E3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461A-DCDD-4C5C-9018-69DED89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74FE-AA35-40A1-99CB-9E2D9F6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38685-0DD0-467F-A41E-6FAE0D643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C01FE-839E-4CA9-AC7A-118AE795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0555-D4D1-46C0-A39E-0A35E6CB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A59E2-B4FF-41EC-9B9C-B9076659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212E-D63D-4DB6-92BD-AC0AAD3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7C07-D4FA-49F9-B6C4-2A9EF62E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9B2A-FDB6-4665-A749-D7DEFEE9C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656B4-90DB-45D4-BC77-12FC9E2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F0DED-930A-4F1E-9233-08DEB898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60C8-55EE-4A17-BBBD-F474D095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6260-3B24-4A53-9C62-F51C7D9D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D761F-CA14-4789-9A9A-7ACD9E09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84AB-CFC7-46E6-A7C4-85B8E510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A310-0D89-45B5-BD00-C78D0CCE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EC01B-3523-4013-951F-5EAE1F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DAB4-5EB0-4BAF-AF28-36709C4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630C-3C78-4711-9EEF-C3ADF65E1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3E3C-601D-49F6-9A67-36623A4C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8E0E2-AD6C-43ED-AAC5-E578DF6F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84CDD-736D-46E5-8A74-CB24ADE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D6EA-91D8-405F-8D39-20CF1C9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88FC-F170-4252-A331-45A16B89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2D6B-4B8D-4E84-B652-AFAF16D6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F9BB9-7493-48D4-8B16-B7E3FEDD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8D09-21C5-4A0A-92A4-46EF472D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C5D6A-C97C-40DC-AAC4-1081DAE94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C2-B8C1-4A14-9BF4-3A7BD0B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A99E9-3272-464B-86CC-6D5BA08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4C61B-8CF0-4291-AB0E-3F2D22F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2578-7126-493B-A5B1-99AD668C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297B0-7046-4EF2-8454-45E507B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AA7DA-D70C-47F6-8EE4-8B5A4D80C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D8E36-EE0E-4923-B63F-86B3D639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2F6C-9A2C-4F5D-ADFD-935B3E27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5644-FD83-404D-9E40-F75CE693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FDB93-FAB1-4139-84F9-2A126E2F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FDFA-04D7-4E38-8071-024AB212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7ECF-C988-4AD6-AE2D-09EAD85D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AA48-957A-4CF8-9DED-3204BA01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90173-E4A5-4012-AA42-4D447B6A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342ED-491D-4CFC-8C6E-29DD097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B862D-BECD-4D37-892B-195D4DD4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4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6ACD-412F-47F6-B1C9-885C5629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7C5E5-5BB2-47DE-B1CC-E2880559D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3313-4085-4AB6-8DDF-5996B197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1981E-5D56-4A52-992A-93EADECA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24E83-9724-4E99-BD40-B13E208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0B784-D0BC-41AA-90D6-988CD1C7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BA8FD-9A81-4512-AB82-A32FE87E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95920-4D1C-465A-8DDD-1363605A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57BD5-0143-44FE-9513-5A27A81B8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2014-A4BE-4AEC-9AFB-C9E462B87611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2F3C4-F25F-45FA-A6AE-90689C09B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9646-7F68-4CFD-B960-CC6736FBA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A242-6F16-4A86-9C67-84C141014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SAIPEState%20of%20North%20Dakota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UnemploymentState%20of%20North%20Dakot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Average%20Earnings%20Per%20JobState%20of%20North%20Dakota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:NDDOC03dataChartsSingle%20Family%20PermitsState%20of%20North%20Dakot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91440" y="104502"/>
            <a:ext cx="8684570" cy="6653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200" b="1" dirty="0">
                <a:solidFill>
                  <a:schemeClr val="tx2"/>
                </a:solidFill>
                <a:latin typeface="Arial" charset="0"/>
              </a:rPr>
              <a:t>2020-2024 State of North Dakota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Sponsored by </a:t>
            </a:r>
          </a:p>
          <a:p>
            <a:pPr marL="342900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North Dakota Department of Commerce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rgbClr val="A50021"/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Welcome to the 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Public Services Focus Group!</a:t>
            </a: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marL="800100" lvl="1" indent="-342900" algn="ctr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February 24, 2020</a:t>
            </a:r>
          </a:p>
        </p:txBody>
      </p:sp>
    </p:spTree>
    <p:extLst>
      <p:ext uri="{BB962C8B-B14F-4D97-AF65-F5344CB8AC3E}">
        <p14:creationId xmlns:p14="http://schemas.microsoft.com/office/powerpoint/2010/main" val="14104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Homelessness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04C03A-D66C-4398-89FF-04A65FB79845}"/>
              </a:ext>
            </a:extLst>
          </p:cNvPr>
          <p:cNvGraphicFramePr>
            <a:graphicFrameLocks noGrp="1"/>
          </p:cNvGraphicFramePr>
          <p:nvPr/>
        </p:nvGraphicFramePr>
        <p:xfrm>
          <a:off x="1545772" y="2370375"/>
          <a:ext cx="6116864" cy="2117250"/>
        </p:xfrm>
        <a:graphic>
          <a:graphicData uri="http://schemas.openxmlformats.org/drawingml/2006/table">
            <a:tbl>
              <a:tblPr firstRow="1" firstCol="1" bandRow="1"/>
              <a:tblGrid>
                <a:gridCol w="1435041">
                  <a:extLst>
                    <a:ext uri="{9D8B030D-6E8A-4147-A177-3AD203B41FA5}">
                      <a16:colId xmlns:a16="http://schemas.microsoft.com/office/drawing/2014/main" val="3621694826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3946473049"/>
                    </a:ext>
                  </a:extLst>
                </a:gridCol>
                <a:gridCol w="1237723">
                  <a:extLst>
                    <a:ext uri="{9D8B030D-6E8A-4147-A177-3AD203B41FA5}">
                      <a16:colId xmlns:a16="http://schemas.microsoft.com/office/drawing/2014/main" val="2319258160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3882369934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4124480037"/>
                    </a:ext>
                  </a:extLst>
                </a:gridCol>
                <a:gridCol w="861025">
                  <a:extLst>
                    <a:ext uri="{9D8B030D-6E8A-4147-A177-3AD203B41FA5}">
                      <a16:colId xmlns:a16="http://schemas.microsoft.com/office/drawing/2014/main" val="972602615"/>
                    </a:ext>
                  </a:extLst>
                </a:gridCol>
              </a:tblGrid>
              <a:tr h="29961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Homeless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3986"/>
                  </a:ext>
                </a:extLst>
              </a:tr>
              <a:tr h="28819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463839"/>
                  </a:ext>
                </a:extLst>
              </a:tr>
              <a:tr h="299611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 PIT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1160"/>
                  </a:ext>
                </a:extLst>
              </a:tr>
              <a:tr h="3138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02937"/>
                  </a:ext>
                </a:extLst>
              </a:tr>
              <a:tr h="2881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Sheltered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0261"/>
                  </a:ext>
                </a:extLst>
              </a:tr>
              <a:tr h="2996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Unsheltered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51934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7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62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Homelessness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2F51DB-5EDF-45F2-B12D-1D4DB03D8386}"/>
              </a:ext>
            </a:extLst>
          </p:cNvPr>
          <p:cNvGraphicFramePr>
            <a:graphicFrameLocks noGrp="1"/>
          </p:cNvGraphicFramePr>
          <p:nvPr/>
        </p:nvGraphicFramePr>
        <p:xfrm>
          <a:off x="1534886" y="2261655"/>
          <a:ext cx="6333671" cy="2334690"/>
        </p:xfrm>
        <a:graphic>
          <a:graphicData uri="http://schemas.openxmlformats.org/drawingml/2006/table">
            <a:tbl>
              <a:tblPr firstRow="1" firstCol="1" bandRow="1"/>
              <a:tblGrid>
                <a:gridCol w="3198036">
                  <a:extLst>
                    <a:ext uri="{9D8B030D-6E8A-4147-A177-3AD203B41FA5}">
                      <a16:colId xmlns:a16="http://schemas.microsoft.com/office/drawing/2014/main" val="2072631783"/>
                    </a:ext>
                  </a:extLst>
                </a:gridCol>
                <a:gridCol w="1060812">
                  <a:extLst>
                    <a:ext uri="{9D8B030D-6E8A-4147-A177-3AD203B41FA5}">
                      <a16:colId xmlns:a16="http://schemas.microsoft.com/office/drawing/2014/main" val="3561946116"/>
                    </a:ext>
                  </a:extLst>
                </a:gridCol>
                <a:gridCol w="1326015">
                  <a:extLst>
                    <a:ext uri="{9D8B030D-6E8A-4147-A177-3AD203B41FA5}">
                      <a16:colId xmlns:a16="http://schemas.microsoft.com/office/drawing/2014/main" val="377180801"/>
                    </a:ext>
                  </a:extLst>
                </a:gridCol>
                <a:gridCol w="748808">
                  <a:extLst>
                    <a:ext uri="{9D8B030D-6E8A-4147-A177-3AD203B41FA5}">
                      <a16:colId xmlns:a16="http://schemas.microsoft.com/office/drawing/2014/main" val="1406089217"/>
                    </a:ext>
                  </a:extLst>
                </a:gridCol>
              </a:tblGrid>
              <a:tr h="28638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Homeless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61130"/>
                  </a:ext>
                </a:extLst>
              </a:tr>
              <a:tr h="27547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767340"/>
                  </a:ext>
                </a:extLst>
              </a:tr>
              <a:tr h="28638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 PIT Count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865219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Sheltered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Unsheltered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39633"/>
                  </a:ext>
                </a:extLst>
              </a:tr>
              <a:tr h="286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without children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29588"/>
                  </a:ext>
                </a:extLst>
              </a:tr>
              <a:tr h="286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with adults and children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70128"/>
                  </a:ext>
                </a:extLst>
              </a:tr>
              <a:tr h="3000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Households with only children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81615"/>
                  </a:ext>
                </a:extLst>
              </a:tr>
              <a:tr h="3136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39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68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Economics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673B0A-27A2-4F8C-BC21-BF6B849E9C02}"/>
              </a:ext>
            </a:extLst>
          </p:cNvPr>
          <p:cNvGraphicFramePr>
            <a:graphicFrameLocks noGrp="1"/>
          </p:cNvGraphicFramePr>
          <p:nvPr/>
        </p:nvGraphicFramePr>
        <p:xfrm>
          <a:off x="903515" y="1730829"/>
          <a:ext cx="6999649" cy="3451602"/>
        </p:xfrm>
        <a:graphic>
          <a:graphicData uri="http://schemas.openxmlformats.org/drawingml/2006/table">
            <a:tbl>
              <a:tblPr firstRow="1" firstCol="1" bandRow="1"/>
              <a:tblGrid>
                <a:gridCol w="1740832">
                  <a:extLst>
                    <a:ext uri="{9D8B030D-6E8A-4147-A177-3AD203B41FA5}">
                      <a16:colId xmlns:a16="http://schemas.microsoft.com/office/drawing/2014/main" val="2696669421"/>
                    </a:ext>
                  </a:extLst>
                </a:gridCol>
                <a:gridCol w="1081708">
                  <a:extLst>
                    <a:ext uri="{9D8B030D-6E8A-4147-A177-3AD203B41FA5}">
                      <a16:colId xmlns:a16="http://schemas.microsoft.com/office/drawing/2014/main" val="2007385950"/>
                    </a:ext>
                  </a:extLst>
                </a:gridCol>
                <a:gridCol w="1161441">
                  <a:extLst>
                    <a:ext uri="{9D8B030D-6E8A-4147-A177-3AD203B41FA5}">
                      <a16:colId xmlns:a16="http://schemas.microsoft.com/office/drawing/2014/main" val="4015704768"/>
                    </a:ext>
                  </a:extLst>
                </a:gridCol>
                <a:gridCol w="1507834">
                  <a:extLst>
                    <a:ext uri="{9D8B030D-6E8A-4147-A177-3AD203B41FA5}">
                      <a16:colId xmlns:a16="http://schemas.microsoft.com/office/drawing/2014/main" val="3657024622"/>
                    </a:ext>
                  </a:extLst>
                </a:gridCol>
                <a:gridCol w="1507834">
                  <a:extLst>
                    <a:ext uri="{9D8B030D-6E8A-4147-A177-3AD203B41FA5}">
                      <a16:colId xmlns:a16="http://schemas.microsoft.com/office/drawing/2014/main" val="2797813338"/>
                    </a:ext>
                  </a:extLst>
                </a:gridCol>
              </a:tblGrid>
              <a:tr h="99850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Income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058"/>
                  </a:ext>
                </a:extLst>
              </a:tr>
              <a:tr h="2141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0576"/>
                  </a:ext>
                </a:extLst>
              </a:tr>
              <a:tr h="31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48373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$15,000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77223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$15,000 to $19,999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13,158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69340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$20,000 to $24,999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16,678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12,633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41985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$25,000 to $34,999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32,772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27,910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79514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$35,000 to $49,999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41,563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47909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$50,000 to $74,999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55,089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57,047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92292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$75,000 to $99,999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63972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$100,000 or More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40,309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87,874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96821"/>
                  </a:ext>
                </a:extLst>
              </a:tr>
              <a:tr h="214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4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7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67578" y="1809551"/>
          <a:ext cx="5852726" cy="3021781"/>
        </p:xfrm>
        <a:graphic>
          <a:graphicData uri="http://schemas.openxmlformats.org/drawingml/2006/table">
            <a:tbl>
              <a:tblPr firstRow="1" firstCol="1" bandRow="1"/>
              <a:tblGrid>
                <a:gridCol w="126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7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Poverty by 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2000 Census SF3 &amp; 2018 Five-Year ACS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2000 Census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in Poverty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Persons in Poverty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8,173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8,604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 to 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13,990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19.0%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12,258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 to 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41,568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56.6%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48,920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61.7%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 or Older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9,726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9,488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73,457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79,270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Poverty 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11.9%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2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0572D9F-C61B-4323-A882-BB60D116C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479" y="906920"/>
            <a:ext cx="2242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Poverty Rates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SAIPE Estimates 2000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60A7CA89-7CB2-477C-8B75-4F29459A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2" y="1643743"/>
            <a:ext cx="6966857" cy="46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971DBBC-7D4A-4C98-83D3-33A299F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02" y="111784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Unemployment Rate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2018 BLS Data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8D98E2A-FAF5-4FDE-A535-6160EC27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1785551"/>
            <a:ext cx="6346372" cy="44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3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Economics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93090-0DAC-4AD2-87BE-F6701E94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785" y="1672655"/>
            <a:ext cx="2446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Average Earnings per Job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of North Dakota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6212B894-B4FF-4853-B0B7-F5E2A603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2214395"/>
            <a:ext cx="7355160" cy="41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7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572DCA-C4F6-488B-A402-33479326C8B5}"/>
              </a:ext>
            </a:extLst>
          </p:cNvPr>
          <p:cNvGraphicFramePr>
            <a:graphicFrameLocks noGrp="1"/>
          </p:cNvGraphicFramePr>
          <p:nvPr/>
        </p:nvGraphicFramePr>
        <p:xfrm>
          <a:off x="576943" y="1493168"/>
          <a:ext cx="7429863" cy="3296546"/>
        </p:xfrm>
        <a:graphic>
          <a:graphicData uri="http://schemas.openxmlformats.org/drawingml/2006/table">
            <a:tbl>
              <a:tblPr firstRow="1" firstCol="1" bandRow="1"/>
              <a:tblGrid>
                <a:gridCol w="1374243">
                  <a:extLst>
                    <a:ext uri="{9D8B030D-6E8A-4147-A177-3AD203B41FA5}">
                      <a16:colId xmlns:a16="http://schemas.microsoft.com/office/drawing/2014/main" val="694084785"/>
                    </a:ext>
                  </a:extLst>
                </a:gridCol>
                <a:gridCol w="1698325">
                  <a:extLst>
                    <a:ext uri="{9D8B030D-6E8A-4147-A177-3AD203B41FA5}">
                      <a16:colId xmlns:a16="http://schemas.microsoft.com/office/drawing/2014/main" val="3686141082"/>
                    </a:ext>
                  </a:extLst>
                </a:gridCol>
                <a:gridCol w="1698325">
                  <a:extLst>
                    <a:ext uri="{9D8B030D-6E8A-4147-A177-3AD203B41FA5}">
                      <a16:colId xmlns:a16="http://schemas.microsoft.com/office/drawing/2014/main" val="813626123"/>
                    </a:ext>
                  </a:extLst>
                </a:gridCol>
                <a:gridCol w="1329485">
                  <a:extLst>
                    <a:ext uri="{9D8B030D-6E8A-4147-A177-3AD203B41FA5}">
                      <a16:colId xmlns:a16="http://schemas.microsoft.com/office/drawing/2014/main" val="1467650663"/>
                    </a:ext>
                  </a:extLst>
                </a:gridCol>
                <a:gridCol w="1329485">
                  <a:extLst>
                    <a:ext uri="{9D8B030D-6E8A-4147-A177-3AD203B41FA5}">
                      <a16:colId xmlns:a16="http://schemas.microsoft.com/office/drawing/2014/main" val="1420662172"/>
                    </a:ext>
                  </a:extLst>
                </a:gridCol>
              </a:tblGrid>
              <a:tr h="9909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21007"/>
                  </a:ext>
                </a:extLst>
              </a:tr>
              <a:tr h="23105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67060"/>
                  </a:ext>
                </a:extLst>
              </a:tr>
              <a:tr h="23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45200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Single-Family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208,028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231,666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7428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15816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Tri- or Four-Plex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12,538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2655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Apartment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87,402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25554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Home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75432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Boat, RV, Van,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1683"/>
                  </a:ext>
                </a:extLst>
              </a:tr>
              <a:tr h="23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312,861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367,684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7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138687-F414-4EB4-BED1-F8BD2106CA70}"/>
              </a:ext>
            </a:extLst>
          </p:cNvPr>
          <p:cNvGraphicFramePr>
            <a:graphicFrameLocks noGrp="1"/>
          </p:cNvGraphicFramePr>
          <p:nvPr/>
        </p:nvGraphicFramePr>
        <p:xfrm>
          <a:off x="1654629" y="1839686"/>
          <a:ext cx="5894432" cy="2691416"/>
        </p:xfrm>
        <a:graphic>
          <a:graphicData uri="http://schemas.openxmlformats.org/drawingml/2006/table">
            <a:tbl>
              <a:tblPr firstRow="1" firstCol="1" bandRow="1"/>
              <a:tblGrid>
                <a:gridCol w="1854160">
                  <a:extLst>
                    <a:ext uri="{9D8B030D-6E8A-4147-A177-3AD203B41FA5}">
                      <a16:colId xmlns:a16="http://schemas.microsoft.com/office/drawing/2014/main" val="2572662477"/>
                    </a:ext>
                  </a:extLst>
                </a:gridCol>
                <a:gridCol w="981183">
                  <a:extLst>
                    <a:ext uri="{9D8B030D-6E8A-4147-A177-3AD203B41FA5}">
                      <a16:colId xmlns:a16="http://schemas.microsoft.com/office/drawing/2014/main" val="2987595251"/>
                    </a:ext>
                  </a:extLst>
                </a:gridCol>
                <a:gridCol w="1038953">
                  <a:extLst>
                    <a:ext uri="{9D8B030D-6E8A-4147-A177-3AD203B41FA5}">
                      <a16:colId xmlns:a16="http://schemas.microsoft.com/office/drawing/2014/main" val="2297462724"/>
                    </a:ext>
                  </a:extLst>
                </a:gridCol>
                <a:gridCol w="1038953">
                  <a:extLst>
                    <a:ext uri="{9D8B030D-6E8A-4147-A177-3AD203B41FA5}">
                      <a16:colId xmlns:a16="http://schemas.microsoft.com/office/drawing/2014/main" val="782240247"/>
                    </a:ext>
                  </a:extLst>
                </a:gridCol>
                <a:gridCol w="981183">
                  <a:extLst>
                    <a:ext uri="{9D8B030D-6E8A-4147-A177-3AD203B41FA5}">
                      <a16:colId xmlns:a16="http://schemas.microsoft.com/office/drawing/2014/main" val="1166257736"/>
                    </a:ext>
                  </a:extLst>
                </a:gridCol>
              </a:tblGrid>
              <a:tr h="8817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Units by Tenure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9333"/>
                  </a:ext>
                </a:extLst>
              </a:tr>
              <a:tr h="25699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30335"/>
                  </a:ext>
                </a:extLst>
              </a:tr>
              <a:tr h="256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88540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Occupied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281,192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70925"/>
                  </a:ext>
                </a:extLst>
              </a:tr>
              <a:tr h="267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Owner-Occupied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183,943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197,347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37057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Renter-Occupied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97,249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117,556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3288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Vacant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03098"/>
                  </a:ext>
                </a:extLst>
              </a:tr>
              <a:tr h="256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Housing 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317,498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367,684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DD68D4-C52F-4350-8CBB-698B87E01105}"/>
              </a:ext>
            </a:extLst>
          </p:cNvPr>
          <p:cNvGraphicFramePr>
            <a:graphicFrameLocks noGrp="1"/>
          </p:cNvGraphicFramePr>
          <p:nvPr/>
        </p:nvGraphicFramePr>
        <p:xfrm>
          <a:off x="1458686" y="1469571"/>
          <a:ext cx="6213020" cy="3697724"/>
        </p:xfrm>
        <a:graphic>
          <a:graphicData uri="http://schemas.openxmlformats.org/drawingml/2006/table">
            <a:tbl>
              <a:tblPr firstRow="1" firstCol="1" bandRow="1"/>
              <a:tblGrid>
                <a:gridCol w="1273567">
                  <a:extLst>
                    <a:ext uri="{9D8B030D-6E8A-4147-A177-3AD203B41FA5}">
                      <a16:colId xmlns:a16="http://schemas.microsoft.com/office/drawing/2014/main" val="4239999906"/>
                    </a:ext>
                  </a:extLst>
                </a:gridCol>
                <a:gridCol w="1188857">
                  <a:extLst>
                    <a:ext uri="{9D8B030D-6E8A-4147-A177-3AD203B41FA5}">
                      <a16:colId xmlns:a16="http://schemas.microsoft.com/office/drawing/2014/main" val="3046274564"/>
                    </a:ext>
                  </a:extLst>
                </a:gridCol>
                <a:gridCol w="1354382">
                  <a:extLst>
                    <a:ext uri="{9D8B030D-6E8A-4147-A177-3AD203B41FA5}">
                      <a16:colId xmlns:a16="http://schemas.microsoft.com/office/drawing/2014/main" val="1988099502"/>
                    </a:ext>
                  </a:extLst>
                </a:gridCol>
                <a:gridCol w="1354382">
                  <a:extLst>
                    <a:ext uri="{9D8B030D-6E8A-4147-A177-3AD203B41FA5}">
                      <a16:colId xmlns:a16="http://schemas.microsoft.com/office/drawing/2014/main" val="3500080322"/>
                    </a:ext>
                  </a:extLst>
                </a:gridCol>
                <a:gridCol w="1041832">
                  <a:extLst>
                    <a:ext uri="{9D8B030D-6E8A-4147-A177-3AD203B41FA5}">
                      <a16:colId xmlns:a16="http://schemas.microsoft.com/office/drawing/2014/main" val="3774030709"/>
                    </a:ext>
                  </a:extLst>
                </a:gridCol>
              </a:tblGrid>
              <a:tr h="104141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by Year Home Built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2809"/>
                  </a:ext>
                </a:extLst>
              </a:tr>
              <a:tr h="22338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Built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980786"/>
                  </a:ext>
                </a:extLst>
              </a:tr>
              <a:tr h="223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3800"/>
                  </a:ext>
                </a:extLst>
              </a:tr>
              <a:tr h="199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 or Earlier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44,468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00663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 to 1949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32687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 to 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29949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1960 to 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08550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 to 1979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31733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 to 1989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36,404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20682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1990 to 1999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35,167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94036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to 2009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91157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or Later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69770"/>
                  </a:ext>
                </a:extLst>
              </a:tr>
              <a:tr h="223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276,642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314,903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95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33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379140" y="312235"/>
            <a:ext cx="8285357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Why Prepare 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In exchange for receiving HUD funds, recipients must prepare four things: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rgbClr val="000099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1. A Five-Year Consolidated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2. Annual Action Plan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3. Performance and Evaluation Report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4. Analysis of Impediments</a:t>
            </a:r>
            <a:endParaRPr lang="en-US" altLang="en-US" sz="33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821F2B-0191-40E4-B3FE-3AD228D142B9}"/>
              </a:ext>
            </a:extLst>
          </p:cNvPr>
          <p:cNvGraphicFramePr>
            <a:graphicFrameLocks noGrp="1"/>
          </p:cNvGraphicFramePr>
          <p:nvPr/>
        </p:nvGraphicFramePr>
        <p:xfrm>
          <a:off x="1177790" y="1885429"/>
          <a:ext cx="6632302" cy="3133591"/>
        </p:xfrm>
        <a:graphic>
          <a:graphicData uri="http://schemas.openxmlformats.org/drawingml/2006/table">
            <a:tbl>
              <a:tblPr firstRow="1" firstCol="1" bandRow="1"/>
              <a:tblGrid>
                <a:gridCol w="2898149">
                  <a:extLst>
                    <a:ext uri="{9D8B030D-6E8A-4147-A177-3AD203B41FA5}">
                      <a16:colId xmlns:a16="http://schemas.microsoft.com/office/drawing/2014/main" val="2509217793"/>
                    </a:ext>
                  </a:extLst>
                </a:gridCol>
                <a:gridCol w="1061327">
                  <a:extLst>
                    <a:ext uri="{9D8B030D-6E8A-4147-A177-3AD203B41FA5}">
                      <a16:colId xmlns:a16="http://schemas.microsoft.com/office/drawing/2014/main" val="349690044"/>
                    </a:ext>
                  </a:extLst>
                </a:gridCol>
                <a:gridCol w="898108">
                  <a:extLst>
                    <a:ext uri="{9D8B030D-6E8A-4147-A177-3AD203B41FA5}">
                      <a16:colId xmlns:a16="http://schemas.microsoft.com/office/drawing/2014/main" val="204001668"/>
                    </a:ext>
                  </a:extLst>
                </a:gridCol>
                <a:gridCol w="898108">
                  <a:extLst>
                    <a:ext uri="{9D8B030D-6E8A-4147-A177-3AD203B41FA5}">
                      <a16:colId xmlns:a16="http://schemas.microsoft.com/office/drawing/2014/main" val="4219112317"/>
                    </a:ext>
                  </a:extLst>
                </a:gridCol>
                <a:gridCol w="876610">
                  <a:extLst>
                    <a:ext uri="{9D8B030D-6E8A-4147-A177-3AD203B41FA5}">
                      <a16:colId xmlns:a16="http://schemas.microsoft.com/office/drawing/2014/main" val="2785348278"/>
                    </a:ext>
                  </a:extLst>
                </a:gridCol>
              </a:tblGrid>
              <a:tr h="93038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 of Vacant Housing Units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 &amp; 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92867"/>
                  </a:ext>
                </a:extLst>
              </a:tr>
              <a:tr h="19956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Census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Five-Year ACS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68780"/>
                  </a:ext>
                </a:extLst>
              </a:tr>
              <a:tr h="199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03288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Rent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00443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Sale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2,734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43245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Rented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76665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Sold Not Occupied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1043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Seasonal, Recreational, or Occasional Use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39320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Migrant Workers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3814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Vacant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12,751 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16,478 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24259"/>
                  </a:ext>
                </a:extLst>
              </a:tr>
              <a:tr h="199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36,306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1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0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78329" y="1741121"/>
            <a:ext cx="28312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Single-Family Permits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State of North Dakota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Census Bureau Data, 1980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2018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N:NDDOC03dataChartsSingle%20Family%20PermitsState%20of%20North%20Dakota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3" y="2587448"/>
            <a:ext cx="8031656" cy="37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3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>
              <a:lnSpc>
                <a:spcPct val="115000"/>
              </a:lnSpc>
            </a:pPr>
            <a:r>
              <a:rPr lang="en-US" sz="1400" b="1" dirty="0">
                <a:latin typeface="Arial"/>
                <a:ea typeface="Calibri"/>
                <a:cs typeface="Times New Roman"/>
              </a:rPr>
              <a:t>Total Permits by Unit Type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latin typeface="Arial"/>
                <a:ea typeface="Calibri"/>
                <a:cs typeface="Times New Roman"/>
              </a:rPr>
              <a:t>State of North Dakota</a:t>
            </a:r>
            <a:endParaRPr lang="en-US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dirty="0">
                <a:latin typeface="Arial"/>
                <a:ea typeface="Calibri"/>
                <a:cs typeface="Times New Roman"/>
              </a:rPr>
              <a:t>Census Bureau Data, 1980–2018</a:t>
            </a:r>
            <a:endParaRPr lang="en-US" sz="1400" dirty="0">
              <a:ea typeface="Calibri"/>
              <a:cs typeface="Times New Roman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2" y="2397385"/>
            <a:ext cx="7388557" cy="371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3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1F1B69-3997-4705-A0EE-CCF9D6A54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18992"/>
              </p:ext>
            </p:extLst>
          </p:nvPr>
        </p:nvGraphicFramePr>
        <p:xfrm>
          <a:off x="2188029" y="2253344"/>
          <a:ext cx="4440464" cy="2145155"/>
        </p:xfrm>
        <a:graphic>
          <a:graphicData uri="http://schemas.openxmlformats.org/drawingml/2006/table">
            <a:tbl>
              <a:tblPr/>
              <a:tblGrid>
                <a:gridCol w="2382957">
                  <a:extLst>
                    <a:ext uri="{9D8B030D-6E8A-4147-A177-3AD203B41FA5}">
                      <a16:colId xmlns:a16="http://schemas.microsoft.com/office/drawing/2014/main" val="3516711241"/>
                    </a:ext>
                  </a:extLst>
                </a:gridCol>
                <a:gridCol w="2057507">
                  <a:extLst>
                    <a:ext uri="{9D8B030D-6E8A-4147-A177-3AD203B41FA5}">
                      <a16:colId xmlns:a16="http://schemas.microsoft.com/office/drawing/2014/main" val="1611853914"/>
                    </a:ext>
                  </a:extLst>
                </a:gridCol>
              </a:tblGrid>
              <a:tr h="93617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Five-Year ACS Data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800"/>
                  </a:ext>
                </a:extLst>
              </a:tr>
              <a:tr h="40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06369"/>
                  </a:ext>
                </a:extLst>
              </a:tr>
              <a:tr h="40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Rent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44801"/>
                  </a:ext>
                </a:extLst>
              </a:tr>
              <a:tr h="40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Home Value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$185,000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0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419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Housing Problems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97484" y="1835989"/>
          <a:ext cx="5740399" cy="3482583"/>
        </p:xfrm>
        <a:graphic>
          <a:graphicData uri="http://schemas.openxmlformats.org/drawingml/2006/table">
            <a:tbl>
              <a:tblPr/>
              <a:tblGrid>
                <a:gridCol w="149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Cost Burden and Severe Cost Burden by Tenure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 of North Dakota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&amp; 2018 Five-Year ACS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31%-50%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Above 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of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Owner With a Mortgage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15,888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5,981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100,620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12,073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104,979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Owner Without a Mortgage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5,927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83,497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4,466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16,711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17,299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18.70%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92,525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21,605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17.30%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117,556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2010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27,587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276,642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2018 Five-Year ACS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29,899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314,903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39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What we are doing: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Housing and Community Development Survey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Three Focus Groups: Affordable Housing, Homelessness, Public Services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Regional Public Input Meetings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Public Review Meeting</a:t>
            </a: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Public Service Needs: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groups of people at most in need?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types services do households need in North Dakota?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3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charset="0"/>
              </a:rPr>
              <a:t>Community Needs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challenges do service providers face in meeting needs?</a:t>
            </a:r>
          </a:p>
          <a:p>
            <a:pPr marL="571500" lvl="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What can the State do to help meet the needs of households and service providers?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Community Input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What is the State doing well to </a:t>
            </a:r>
            <a:r>
              <a:rPr lang="en-US" altLang="en-US" sz="3500" b="1">
                <a:solidFill>
                  <a:schemeClr val="tx2"/>
                </a:solidFill>
                <a:latin typeface="Arial" charset="0"/>
              </a:rPr>
              <a:t>address community needs?</a:t>
            </a:r>
            <a:endParaRPr lang="en-US" altLang="en-US" sz="3500" b="1" dirty="0">
              <a:solidFill>
                <a:schemeClr val="tx2"/>
              </a:solidFill>
              <a:latin typeface="Arial" charset="0"/>
            </a:endParaRP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What programs or efforts can be improved?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Other comments?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What is coming up: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February 24 – Focus Groups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Regional Community Meetings</a:t>
            </a:r>
          </a:p>
          <a:p>
            <a:pPr marL="685800" lvl="0" indent="-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chemeClr val="tx2"/>
                </a:solidFill>
                <a:latin typeface="Arial" charset="0"/>
              </a:rPr>
              <a:t>Public Review Meeting</a:t>
            </a: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67628" y="334537"/>
            <a:ext cx="8430323" cy="6322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Purpose of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Five-Year Consolidated Plan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tx2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identify housing and community development needs, priorities and strategies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Help us indicate how state and federal funds will be allocated to address these needs and activities over five years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1200" b="1" dirty="0">
              <a:solidFill>
                <a:schemeClr val="bg1"/>
              </a:solidFill>
              <a:latin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Annual action plan sets actions for 1</a:t>
            </a:r>
            <a:r>
              <a:rPr lang="en-US" altLang="en-US" sz="3000" b="1" baseline="30000" dirty="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altLang="en-US" sz="3000" b="1" dirty="0">
                <a:solidFill>
                  <a:schemeClr val="bg1"/>
                </a:solidFill>
                <a:latin typeface="Arial" charset="0"/>
              </a:rPr>
              <a:t> yr.</a:t>
            </a:r>
          </a:p>
        </p:txBody>
      </p:sp>
    </p:spTree>
    <p:extLst>
      <p:ext uri="{BB962C8B-B14F-4D97-AF65-F5344CB8AC3E}">
        <p14:creationId xmlns:p14="http://schemas.microsoft.com/office/powerpoint/2010/main" val="204343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Consolidated Plan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Contact: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tx2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Bonnie Malo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Director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Division of Community Services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701.328.2476 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bmalo@nd.gov </a:t>
            </a:r>
          </a:p>
        </p:txBody>
      </p:sp>
    </p:spTree>
    <p:extLst>
      <p:ext uri="{BB962C8B-B14F-4D97-AF65-F5344CB8AC3E}">
        <p14:creationId xmlns:p14="http://schemas.microsoft.com/office/powerpoint/2010/main" val="23744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23024" y="278781"/>
            <a:ext cx="8530683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pitchFamily="34" charset="0"/>
              </a:rPr>
              <a:t>Purposes of Today’s</a:t>
            </a:r>
          </a:p>
          <a:p>
            <a:pPr algn="ctr">
              <a:buClr>
                <a:schemeClr val="bg1"/>
              </a:buClr>
              <a:buSzPct val="75000"/>
            </a:pPr>
            <a:r>
              <a:rPr lang="en-US" altLang="en-US" sz="3600" b="1" dirty="0">
                <a:solidFill>
                  <a:schemeClr val="tx2"/>
                </a:solidFill>
                <a:latin typeface="Arial" pitchFamily="34" charset="0"/>
              </a:rPr>
              <a:t>Meeting</a:t>
            </a: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Advise you of some of our findings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Provide us with your opinions and expertise about the housing needs in North Dakota 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  <a:buFont typeface="Wingdings" pitchFamily="2" charset="2"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 Introduce the Survey!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https://www.surveymonkey.com/r/2020NorthDakota_HCDSurvey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en-US" sz="3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23024" y="278781"/>
            <a:ext cx="8530683" cy="632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  <a:buSzPct val="75000"/>
            </a:pPr>
            <a:r>
              <a:rPr lang="en-US" altLang="en-US" sz="4200" b="1" dirty="0">
                <a:solidFill>
                  <a:schemeClr val="tx2"/>
                </a:solidFill>
                <a:latin typeface="Arial" pitchFamily="34" charset="0"/>
              </a:rPr>
              <a:t>Resources (2020)</a:t>
            </a:r>
          </a:p>
          <a:p>
            <a:pPr algn="ctr">
              <a:buClr>
                <a:schemeClr val="bg1"/>
              </a:buClr>
              <a:buSzPct val="75000"/>
            </a:pPr>
            <a:endParaRPr lang="en-US" altLang="en-US" sz="3600" b="1" u="sng" dirty="0">
              <a:solidFill>
                <a:schemeClr val="tx2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CDBG: $3,991,758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HOME: $3,000,000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ESG: $485,414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endParaRPr lang="en-US" altLang="en-US" sz="32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NHTF: $3,000,000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</a:pPr>
            <a:endParaRPr lang="en-US" sz="3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45327" y="323385"/>
            <a:ext cx="8492272" cy="634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9" y="1915428"/>
            <a:ext cx="7492492" cy="41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55295"/>
              </p:ext>
            </p:extLst>
          </p:nvPr>
        </p:nvGraphicFramePr>
        <p:xfrm>
          <a:off x="8471848" y="751815"/>
          <a:ext cx="3572916" cy="2855981"/>
        </p:xfrm>
        <a:graphic>
          <a:graphicData uri="http://schemas.openxmlformats.org/drawingml/2006/table">
            <a:tbl>
              <a:tblPr/>
              <a:tblGrid>
                <a:gridCol w="265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9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Table II.1.1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 Estimates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State of North Dakota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 Unicode MS"/>
                          <a:cs typeface="Times New Roman"/>
                        </a:rPr>
                        <a:t>2010-2018 Census Data and Intercensal Estimates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 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672,591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2011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685,136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2012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701,116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2013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721,999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2014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737,382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2015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754,022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2016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754,353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2017 Population Estimate</a:t>
                      </a: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755,176</a:t>
                      </a: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Population Estimate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760,077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3025" marR="73025" marT="9525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19900"/>
              </p:ext>
            </p:extLst>
          </p:nvPr>
        </p:nvGraphicFramePr>
        <p:xfrm>
          <a:off x="7659235" y="754121"/>
          <a:ext cx="4229255" cy="2848937"/>
        </p:xfrm>
        <a:graphic>
          <a:graphicData uri="http://schemas.openxmlformats.org/drawingml/2006/table">
            <a:tbl>
              <a:tblPr/>
              <a:tblGrid>
                <a:gridCol w="167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Population by Age and Gender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6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State of North Dakota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2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 Census and Current Census Estimates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 Census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Estimates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Change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18-Oct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Under 14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152,549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to 24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to 44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to 54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to 64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and 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672,591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760,077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6" y="1997174"/>
            <a:ext cx="7245198" cy="35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6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9272" y="1588165"/>
          <a:ext cx="7115722" cy="3471252"/>
        </p:xfrm>
        <a:graphic>
          <a:graphicData uri="http://schemas.openxmlformats.org/drawingml/2006/table">
            <a:tbl>
              <a:tblPr firstRow="1" firstCol="1" bandRow="1"/>
              <a:tblGrid>
                <a:gridCol w="244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88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 by Race and Ethnicity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 &amp; 2018 Five-Year ACS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2010 Census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% of 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605,449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655,268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87.1%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Black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7,960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20,445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American Indian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36,591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39,462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Asian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6,909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10,814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Native Hawaiian/ Pacific Islander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378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3,509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7,528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Two or More Races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11,853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18,306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2.4%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672,591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752,201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100.0%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Non-Hispanic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659,124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98.0%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725,672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96.5%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Hispanic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13,467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26,529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3.5%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0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12995-385B-4578-AA41-4D7A9B1C7655}"/>
              </a:ext>
            </a:extLst>
          </p:cNvPr>
          <p:cNvSpPr/>
          <p:nvPr/>
        </p:nvSpPr>
        <p:spPr>
          <a:xfrm>
            <a:off x="256478" y="301083"/>
            <a:ext cx="8474927" cy="6356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latin typeface="Arial" charset="0"/>
              </a:rPr>
              <a:t>Demographics</a:t>
            </a: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alt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4800" b="1" dirty="0">
              <a:solidFill>
                <a:srgbClr val="A50021"/>
              </a:solidFill>
              <a:latin typeface="Arial" charset="0"/>
            </a:endParaRPr>
          </a:p>
          <a:p>
            <a:pPr marL="457200" lvl="0" indent="-4572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3437"/>
              </p:ext>
            </p:extLst>
          </p:nvPr>
        </p:nvGraphicFramePr>
        <p:xfrm>
          <a:off x="502396" y="1722924"/>
          <a:ext cx="7983089" cy="3207563"/>
        </p:xfrm>
        <a:graphic>
          <a:graphicData uri="http://schemas.openxmlformats.org/drawingml/2006/table">
            <a:tbl>
              <a:tblPr firstRow="1" firstCol="1" bandRow="1"/>
              <a:tblGrid>
                <a:gridCol w="90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024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by 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State of North Dakota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 Five-Year ACS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7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0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Female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Disabled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Disability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 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 to 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3,847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6.2%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1,689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5,536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4.6%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18 to 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4,989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5,376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10,365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5.3%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35 to 64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15,931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12,484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28,415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10.8%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65 to 74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7,279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25.3%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6,059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20.7%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13,338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23.0%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75 or Older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9,142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47.7%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12,234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45.9%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21,376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46.7%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41,375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11.0%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37,969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10.5%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79,344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A21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10.8%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6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C5410C0CB744BBAA05A69FB342FA9" ma:contentTypeVersion="8" ma:contentTypeDescription="Create a new document." ma:contentTypeScope="" ma:versionID="f02c25ce531c272bdbccf6eb927894fc">
  <xsd:schema xmlns:xsd="http://www.w3.org/2001/XMLSchema" xmlns:xs="http://www.w3.org/2001/XMLSchema" xmlns:p="http://schemas.microsoft.com/office/2006/metadata/properties" xmlns:ns3="90002055-4932-4f7e-b40e-b5e6f69d1d5e" targetNamespace="http://schemas.microsoft.com/office/2006/metadata/properties" ma:root="true" ma:fieldsID="e45c57a8c40b24430428ebb53e951820" ns3:_="">
    <xsd:import namespace="90002055-4932-4f7e-b40e-b5e6f69d1d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02055-4932-4f7e-b40e-b5e6f69d1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736AF8-E298-45A1-A9D3-41B81AEE8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02055-4932-4f7e-b40e-b5e6f69d1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FFFAB-2B22-4446-BAAE-A6AF88299A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62FE3-7248-403F-9F50-342925C1586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0002055-4932-4f7e-b40e-b5e6f69d1d5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1538</Words>
  <Application>Microsoft Office PowerPoint</Application>
  <PresentationFormat>Widescreen</PresentationFormat>
  <Paragraphs>789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Brace</dc:creator>
  <cp:lastModifiedBy>Miller, Tricia A.</cp:lastModifiedBy>
  <cp:revision>65</cp:revision>
  <cp:lastPrinted>2020-02-19T17:45:10Z</cp:lastPrinted>
  <dcterms:created xsi:type="dcterms:W3CDTF">2019-08-05T14:21:35Z</dcterms:created>
  <dcterms:modified xsi:type="dcterms:W3CDTF">2022-02-17T21:02:12Z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0x0101008A9C5410C0CB744BBAA05A69FB342FA9</vt:lpwstr>
  </property>
</Properties>
</file>