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346" r:id="rId6"/>
    <p:sldId id="269" r:id="rId7"/>
    <p:sldId id="291" r:id="rId8"/>
    <p:sldId id="328" r:id="rId9"/>
    <p:sldId id="335" r:id="rId10"/>
    <p:sldId id="350" r:id="rId11"/>
    <p:sldId id="349" r:id="rId12"/>
    <p:sldId id="352" r:id="rId13"/>
    <p:sldId id="348" r:id="rId14"/>
    <p:sldId id="351" r:id="rId15"/>
    <p:sldId id="354" r:id="rId16"/>
    <p:sldId id="341" r:id="rId17"/>
    <p:sldId id="355" r:id="rId18"/>
    <p:sldId id="356" r:id="rId19"/>
    <p:sldId id="353" r:id="rId20"/>
    <p:sldId id="342" r:id="rId21"/>
    <p:sldId id="357" r:id="rId22"/>
    <p:sldId id="358" r:id="rId23"/>
    <p:sldId id="359" r:id="rId24"/>
    <p:sldId id="360" r:id="rId25"/>
    <p:sldId id="337" r:id="rId26"/>
    <p:sldId id="338" r:id="rId27"/>
    <p:sldId id="339" r:id="rId28"/>
    <p:sldId id="361" r:id="rId29"/>
    <p:sldId id="340" r:id="rId30"/>
    <p:sldId id="344" r:id="rId31"/>
    <p:sldId id="34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C8A"/>
    <a:srgbClr val="285BC2"/>
    <a:srgbClr val="22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6003-0A60-4EEF-8265-2AD7154B2272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1231" r="1961" b="44982"/>
          <a:stretch/>
        </p:blipFill>
        <p:spPr bwMode="auto">
          <a:xfrm>
            <a:off x="0" y="0"/>
            <a:ext cx="12192000" cy="67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AIPEState%20of%20North%20Dakota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UnemploymentState%20of%20North%20Dakot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Average%20Earnings%20Per%20JobState%20of%20North%20Dakot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ingle%20Family%20PermitsState%20of%20North%20Dakot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tx2"/>
                </a:solidFill>
                <a:latin typeface="Arial" charset="0"/>
              </a:rPr>
              <a:t>2020-2024 State of North Dakota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Sponsored by 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North Dakota Department of Commerce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rgbClr val="A50021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Affordable Housing Focus Group!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February 24, 2020</a:t>
            </a: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73B0A-27A2-4F8C-BC21-BF6B849E9C02}"/>
              </a:ext>
            </a:extLst>
          </p:cNvPr>
          <p:cNvGraphicFramePr>
            <a:graphicFrameLocks noGrp="1"/>
          </p:cNvGraphicFramePr>
          <p:nvPr/>
        </p:nvGraphicFramePr>
        <p:xfrm>
          <a:off x="903515" y="1730829"/>
          <a:ext cx="6999649" cy="3451602"/>
        </p:xfrm>
        <a:graphic>
          <a:graphicData uri="http://schemas.openxmlformats.org/drawingml/2006/table">
            <a:tbl>
              <a:tblPr firstRow="1" firstCol="1" bandRow="1"/>
              <a:tblGrid>
                <a:gridCol w="1740832">
                  <a:extLst>
                    <a:ext uri="{9D8B030D-6E8A-4147-A177-3AD203B41FA5}">
                      <a16:colId xmlns:a16="http://schemas.microsoft.com/office/drawing/2014/main" val="2696669421"/>
                    </a:ext>
                  </a:extLst>
                </a:gridCol>
                <a:gridCol w="1081708">
                  <a:extLst>
                    <a:ext uri="{9D8B030D-6E8A-4147-A177-3AD203B41FA5}">
                      <a16:colId xmlns:a16="http://schemas.microsoft.com/office/drawing/2014/main" val="2007385950"/>
                    </a:ext>
                  </a:extLst>
                </a:gridCol>
                <a:gridCol w="1161441">
                  <a:extLst>
                    <a:ext uri="{9D8B030D-6E8A-4147-A177-3AD203B41FA5}">
                      <a16:colId xmlns:a16="http://schemas.microsoft.com/office/drawing/2014/main" val="4015704768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3657024622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2797813338"/>
                    </a:ext>
                  </a:extLst>
                </a:gridCol>
              </a:tblGrid>
              <a:tr h="99850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058"/>
                  </a:ext>
                </a:extLst>
              </a:tr>
              <a:tr h="2141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0576"/>
                  </a:ext>
                </a:extLst>
              </a:tr>
              <a:tr h="31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4837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722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69340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12,633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41985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$34,999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79514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$49,999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47909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$74,999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55,089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57,047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229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6397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or More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40,309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87,874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96821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4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67578" y="1809551"/>
          <a:ext cx="5852726" cy="3021781"/>
        </p:xfrm>
        <a:graphic>
          <a:graphicData uri="http://schemas.openxmlformats.org/drawingml/2006/table">
            <a:tbl>
              <a:tblPr firstRow="1" firstCol="1" bandRow="1"/>
              <a:tblGrid>
                <a:gridCol w="126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 SF3 &amp; 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8,173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8,604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13,990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19.0%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12,258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41,568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56.6%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48,920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61.7%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9,726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9,488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73,457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79,270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479" y="906920"/>
            <a:ext cx="2242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Poverty Rates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SAIPE Estimates 2000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60A7CA89-7CB2-477C-8B75-4F29459A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2" y="1643743"/>
            <a:ext cx="6966857" cy="46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8D98E2A-FAF5-4FDE-A535-6160EC27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785551"/>
            <a:ext cx="6346372" cy="44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93090-0DAC-4AD2-87BE-F6701E94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785" y="1672655"/>
            <a:ext cx="244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Average Earnings per Job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6212B894-B4FF-4853-B0B7-F5E2A603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2214395"/>
            <a:ext cx="7355160" cy="41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7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572DCA-C4F6-488B-A402-33479326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90426"/>
              </p:ext>
            </p:extLst>
          </p:nvPr>
        </p:nvGraphicFramePr>
        <p:xfrm>
          <a:off x="576943" y="1493168"/>
          <a:ext cx="7429863" cy="3296546"/>
        </p:xfrm>
        <a:graphic>
          <a:graphicData uri="http://schemas.openxmlformats.org/drawingml/2006/table">
            <a:tbl>
              <a:tblPr firstRow="1" firstCol="1" bandRow="1"/>
              <a:tblGrid>
                <a:gridCol w="1374243">
                  <a:extLst>
                    <a:ext uri="{9D8B030D-6E8A-4147-A177-3AD203B41FA5}">
                      <a16:colId xmlns:a16="http://schemas.microsoft.com/office/drawing/2014/main" val="694084785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3686141082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81362612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6765066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20662172"/>
                    </a:ext>
                  </a:extLst>
                </a:gridCol>
              </a:tblGrid>
              <a:tr h="9909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21007"/>
                  </a:ext>
                </a:extLst>
              </a:tr>
              <a:tr h="2310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67060"/>
                  </a:ext>
                </a:extLst>
              </a:tr>
              <a:tr h="23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45200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208,028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231,666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7428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15816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26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87,402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25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75432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1683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312,861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7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138687-F414-4EB4-BED1-F8BD2106C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2332"/>
              </p:ext>
            </p:extLst>
          </p:nvPr>
        </p:nvGraphicFramePr>
        <p:xfrm>
          <a:off x="1654629" y="1839686"/>
          <a:ext cx="5894432" cy="2691416"/>
        </p:xfrm>
        <a:graphic>
          <a:graphicData uri="http://schemas.openxmlformats.org/drawingml/2006/table">
            <a:tbl>
              <a:tblPr firstRow="1" firstCol="1" bandRow="1"/>
              <a:tblGrid>
                <a:gridCol w="1854160">
                  <a:extLst>
                    <a:ext uri="{9D8B030D-6E8A-4147-A177-3AD203B41FA5}">
                      <a16:colId xmlns:a16="http://schemas.microsoft.com/office/drawing/2014/main" val="257266247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2987595251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2297462724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78224024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1166257736"/>
                    </a:ext>
                  </a:extLst>
                </a:gridCol>
              </a:tblGrid>
              <a:tr h="881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9333"/>
                  </a:ext>
                </a:extLst>
              </a:tr>
              <a:tr h="25699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30335"/>
                  </a:ext>
                </a:extLst>
              </a:tr>
              <a:tr h="256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854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70925"/>
                  </a:ext>
                </a:extLst>
              </a:tr>
              <a:tr h="267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183,943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197,347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37057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117,556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3288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0309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317,498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DD68D4-C52F-4350-8CBB-698B87E01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63180"/>
              </p:ext>
            </p:extLst>
          </p:nvPr>
        </p:nvGraphicFramePr>
        <p:xfrm>
          <a:off x="1458686" y="1469571"/>
          <a:ext cx="6213020" cy="3697724"/>
        </p:xfrm>
        <a:graphic>
          <a:graphicData uri="http://schemas.openxmlformats.org/drawingml/2006/table">
            <a:tbl>
              <a:tblPr firstRow="1" firstCol="1" bandRow="1"/>
              <a:tblGrid>
                <a:gridCol w="1273567">
                  <a:extLst>
                    <a:ext uri="{9D8B030D-6E8A-4147-A177-3AD203B41FA5}">
                      <a16:colId xmlns:a16="http://schemas.microsoft.com/office/drawing/2014/main" val="4239999906"/>
                    </a:ext>
                  </a:extLst>
                </a:gridCol>
                <a:gridCol w="1188857">
                  <a:extLst>
                    <a:ext uri="{9D8B030D-6E8A-4147-A177-3AD203B41FA5}">
                      <a16:colId xmlns:a16="http://schemas.microsoft.com/office/drawing/2014/main" val="3046274564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1988099502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3500080322"/>
                    </a:ext>
                  </a:extLst>
                </a:gridCol>
                <a:gridCol w="1041832">
                  <a:extLst>
                    <a:ext uri="{9D8B030D-6E8A-4147-A177-3AD203B41FA5}">
                      <a16:colId xmlns:a16="http://schemas.microsoft.com/office/drawing/2014/main" val="3774030709"/>
                    </a:ext>
                  </a:extLst>
                </a:gridCol>
              </a:tblGrid>
              <a:tr h="104141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809"/>
                  </a:ext>
                </a:extLst>
              </a:tr>
              <a:tr h="2233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980786"/>
                  </a:ext>
                </a:extLst>
              </a:tr>
              <a:tr h="22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3800"/>
                  </a:ext>
                </a:extLst>
              </a:tr>
              <a:tr h="199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0066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3268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29949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0855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3173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20682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35,167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94036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9115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6977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5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821F2B-0191-40E4-B3FE-3AD228D14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61252"/>
              </p:ext>
            </p:extLst>
          </p:nvPr>
        </p:nvGraphicFramePr>
        <p:xfrm>
          <a:off x="1177790" y="1885429"/>
          <a:ext cx="6632302" cy="3133591"/>
        </p:xfrm>
        <a:graphic>
          <a:graphicData uri="http://schemas.openxmlformats.org/drawingml/2006/table">
            <a:tbl>
              <a:tblPr firstRow="1" firstCol="1" bandRow="1"/>
              <a:tblGrid>
                <a:gridCol w="2898149">
                  <a:extLst>
                    <a:ext uri="{9D8B030D-6E8A-4147-A177-3AD203B41FA5}">
                      <a16:colId xmlns:a16="http://schemas.microsoft.com/office/drawing/2014/main" val="2509217793"/>
                    </a:ext>
                  </a:extLst>
                </a:gridCol>
                <a:gridCol w="1061327">
                  <a:extLst>
                    <a:ext uri="{9D8B030D-6E8A-4147-A177-3AD203B41FA5}">
                      <a16:colId xmlns:a16="http://schemas.microsoft.com/office/drawing/2014/main" val="349690044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204001668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4219112317"/>
                    </a:ext>
                  </a:extLst>
                </a:gridCol>
                <a:gridCol w="876610">
                  <a:extLst>
                    <a:ext uri="{9D8B030D-6E8A-4147-A177-3AD203B41FA5}">
                      <a16:colId xmlns:a16="http://schemas.microsoft.com/office/drawing/2014/main" val="2785348278"/>
                    </a:ext>
                  </a:extLst>
                </a:gridCol>
              </a:tblGrid>
              <a:tr h="93038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92867"/>
                  </a:ext>
                </a:extLst>
              </a:tr>
              <a:tr h="1995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68780"/>
                  </a:ext>
                </a:extLst>
              </a:tr>
              <a:tr h="199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03288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00443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324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7666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1043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39320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3814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12,751 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16,478 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2425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78329" y="1741121"/>
            <a:ext cx="28312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Single-Family Permits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State of North Dakota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Census Bureau Data, 1980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N:NDDOC03dataChartsSingle%20Family%20PermitsState%20of%20North%20Dakota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3" y="2587448"/>
            <a:ext cx="8031656" cy="37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3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Arial"/>
                <a:ea typeface="Calibri"/>
                <a:cs typeface="Times New Roman"/>
              </a:rPr>
              <a:t>Total Permits by Unit Type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State of North Dakota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Census Bureau Data, 1980–2018</a:t>
            </a:r>
            <a:endParaRPr lang="en-US" sz="1400" dirty="0">
              <a:ea typeface="Calibri"/>
              <a:cs typeface="Times New Roman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" y="2397385"/>
            <a:ext cx="7388557" cy="371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3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1F1B69-3997-4705-A0EE-CCF9D6A54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18992"/>
              </p:ext>
            </p:extLst>
          </p:nvPr>
        </p:nvGraphicFramePr>
        <p:xfrm>
          <a:off x="2188029" y="2253344"/>
          <a:ext cx="4440464" cy="2145155"/>
        </p:xfrm>
        <a:graphic>
          <a:graphicData uri="http://schemas.openxmlformats.org/drawingml/2006/table">
            <a:tbl>
              <a:tblPr/>
              <a:tblGrid>
                <a:gridCol w="2382957">
                  <a:extLst>
                    <a:ext uri="{9D8B030D-6E8A-4147-A177-3AD203B41FA5}">
                      <a16:colId xmlns:a16="http://schemas.microsoft.com/office/drawing/2014/main" val="3516711241"/>
                    </a:ext>
                  </a:extLst>
                </a:gridCol>
                <a:gridCol w="2057507">
                  <a:extLst>
                    <a:ext uri="{9D8B030D-6E8A-4147-A177-3AD203B41FA5}">
                      <a16:colId xmlns:a16="http://schemas.microsoft.com/office/drawing/2014/main" val="1611853914"/>
                    </a:ext>
                  </a:extLst>
                </a:gridCol>
              </a:tblGrid>
              <a:tr h="93617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800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06369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Rent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44801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Home 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$185,000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0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19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97484" y="1835989"/>
          <a:ext cx="5740399" cy="3482583"/>
        </p:xfrm>
        <a:graphic>
          <a:graphicData uri="http://schemas.openxmlformats.org/drawingml/2006/table">
            <a:tbl>
              <a:tblPr/>
              <a:tblGrid>
                <a:gridCol w="149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 Burden and Severe Cost Burden by Tenure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&amp; 2018 Five-Year ACS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31%-50%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Above 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15,888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100,620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104,979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Without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83,497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4,466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16,711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17,299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18.70%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21,605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117,556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27,587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276,642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29,899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314,903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9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4525A-66A3-4345-B685-5F21D325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10521"/>
              </p:ext>
            </p:extLst>
          </p:nvPr>
        </p:nvGraphicFramePr>
        <p:xfrm>
          <a:off x="363408" y="1434387"/>
          <a:ext cx="8624475" cy="4385996"/>
        </p:xfrm>
        <a:graphic>
          <a:graphicData uri="http://schemas.openxmlformats.org/drawingml/2006/table">
            <a:tbl>
              <a:tblPr firstRow="1" firstCol="1" bandRow="1"/>
              <a:tblGrid>
                <a:gridCol w="1692105">
                  <a:extLst>
                    <a:ext uri="{9D8B030D-6E8A-4147-A177-3AD203B41FA5}">
                      <a16:colId xmlns:a16="http://schemas.microsoft.com/office/drawing/2014/main" val="2306455161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3829924719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3651659581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534140614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2700727789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313772243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359884208"/>
                    </a:ext>
                  </a:extLst>
                </a:gridCol>
                <a:gridCol w="859618">
                  <a:extLst>
                    <a:ext uri="{9D8B030D-6E8A-4147-A177-3AD203B41FA5}">
                      <a16:colId xmlns:a16="http://schemas.microsoft.com/office/drawing/2014/main" val="2718248794"/>
                    </a:ext>
                  </a:extLst>
                </a:gridCol>
                <a:gridCol w="795739">
                  <a:extLst>
                    <a:ext uri="{9D8B030D-6E8A-4147-A177-3AD203B41FA5}">
                      <a16:colId xmlns:a16="http://schemas.microsoft.com/office/drawing/2014/main" val="1719175634"/>
                    </a:ext>
                  </a:extLst>
                </a:gridCol>
                <a:gridCol w="119305">
                  <a:extLst>
                    <a:ext uri="{9D8B030D-6E8A-4147-A177-3AD203B41FA5}">
                      <a16:colId xmlns:a16="http://schemas.microsoft.com/office/drawing/2014/main" val="1210323624"/>
                    </a:ext>
                  </a:extLst>
                </a:gridCol>
              </a:tblGrid>
              <a:tr h="76729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Households with Housing Problems by Income and Race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2012–2016 HUD CHAS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30612"/>
                  </a:ext>
                </a:extLst>
              </a:tr>
              <a:tr h="2177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 by Race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(Any Race)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76741"/>
                  </a:ext>
                </a:extLst>
              </a:tr>
              <a:tr h="322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Race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93149"/>
                  </a:ext>
                </a:extLst>
              </a:tr>
              <a:tr h="153916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Housing Problems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93123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to $25,350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70.9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6350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$25,351 to $42,250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02259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$42,251 to $67,600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126381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$67,601 to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58584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977874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819744"/>
                  </a:ext>
                </a:extLst>
              </a:tr>
              <a:tr h="153916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Housing Problems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42797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to $25,350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87468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$25,351 to $42,250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51.3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3160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$42,251 to $67,600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42131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$67,601 to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05540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96.6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79468"/>
                  </a:ext>
                </a:extLst>
              </a:tr>
              <a:tr h="217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77.1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4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4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DD6621-3277-438C-8B47-773F31317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72681"/>
              </p:ext>
            </p:extLst>
          </p:nvPr>
        </p:nvGraphicFramePr>
        <p:xfrm>
          <a:off x="672788" y="1567542"/>
          <a:ext cx="7642305" cy="4454235"/>
        </p:xfrm>
        <a:graphic>
          <a:graphicData uri="http://schemas.openxmlformats.org/drawingml/2006/table">
            <a:tbl>
              <a:tblPr firstRow="1" firstCol="1" bandRow="1"/>
              <a:tblGrid>
                <a:gridCol w="1531381">
                  <a:extLst>
                    <a:ext uri="{9D8B030D-6E8A-4147-A177-3AD203B41FA5}">
                      <a16:colId xmlns:a16="http://schemas.microsoft.com/office/drawing/2014/main" val="884833531"/>
                    </a:ext>
                  </a:extLst>
                </a:gridCol>
                <a:gridCol w="759060">
                  <a:extLst>
                    <a:ext uri="{9D8B030D-6E8A-4147-A177-3AD203B41FA5}">
                      <a16:colId xmlns:a16="http://schemas.microsoft.com/office/drawing/2014/main" val="3011531688"/>
                    </a:ext>
                  </a:extLst>
                </a:gridCol>
                <a:gridCol w="758307">
                  <a:extLst>
                    <a:ext uri="{9D8B030D-6E8A-4147-A177-3AD203B41FA5}">
                      <a16:colId xmlns:a16="http://schemas.microsoft.com/office/drawing/2014/main" val="177581725"/>
                    </a:ext>
                  </a:extLst>
                </a:gridCol>
                <a:gridCol w="758307">
                  <a:extLst>
                    <a:ext uri="{9D8B030D-6E8A-4147-A177-3AD203B41FA5}">
                      <a16:colId xmlns:a16="http://schemas.microsoft.com/office/drawing/2014/main" val="3807411572"/>
                    </a:ext>
                  </a:extLst>
                </a:gridCol>
                <a:gridCol w="758307">
                  <a:extLst>
                    <a:ext uri="{9D8B030D-6E8A-4147-A177-3AD203B41FA5}">
                      <a16:colId xmlns:a16="http://schemas.microsoft.com/office/drawing/2014/main" val="508505531"/>
                    </a:ext>
                  </a:extLst>
                </a:gridCol>
                <a:gridCol w="126381">
                  <a:extLst>
                    <a:ext uri="{9D8B030D-6E8A-4147-A177-3AD203B41FA5}">
                      <a16:colId xmlns:a16="http://schemas.microsoft.com/office/drawing/2014/main" val="2968235098"/>
                    </a:ext>
                  </a:extLst>
                </a:gridCol>
                <a:gridCol w="631926">
                  <a:extLst>
                    <a:ext uri="{9D8B030D-6E8A-4147-A177-3AD203B41FA5}">
                      <a16:colId xmlns:a16="http://schemas.microsoft.com/office/drawing/2014/main" val="1644633356"/>
                    </a:ext>
                  </a:extLst>
                </a:gridCol>
                <a:gridCol w="162731">
                  <a:extLst>
                    <a:ext uri="{9D8B030D-6E8A-4147-A177-3AD203B41FA5}">
                      <a16:colId xmlns:a16="http://schemas.microsoft.com/office/drawing/2014/main" val="1448611539"/>
                    </a:ext>
                  </a:extLst>
                </a:gridCol>
                <a:gridCol w="595576">
                  <a:extLst>
                    <a:ext uri="{9D8B030D-6E8A-4147-A177-3AD203B41FA5}">
                      <a16:colId xmlns:a16="http://schemas.microsoft.com/office/drawing/2014/main" val="3380739102"/>
                    </a:ext>
                  </a:extLst>
                </a:gridCol>
                <a:gridCol w="893986">
                  <a:extLst>
                    <a:ext uri="{9D8B030D-6E8A-4147-A177-3AD203B41FA5}">
                      <a16:colId xmlns:a16="http://schemas.microsoft.com/office/drawing/2014/main" val="1392461667"/>
                    </a:ext>
                  </a:extLst>
                </a:gridCol>
                <a:gridCol w="666343">
                  <a:extLst>
                    <a:ext uri="{9D8B030D-6E8A-4147-A177-3AD203B41FA5}">
                      <a16:colId xmlns:a16="http://schemas.microsoft.com/office/drawing/2014/main" val="295835575"/>
                    </a:ext>
                  </a:extLst>
                </a:gridCol>
              </a:tblGrid>
              <a:tr h="736040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Households with Housing Problems by Income and Race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2012–2016 HUD CHAS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27588"/>
                  </a:ext>
                </a:extLst>
              </a:tr>
              <a:tr h="2192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 by 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(Any Race)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40011"/>
                  </a:ext>
                </a:extLst>
              </a:tr>
              <a:tr h="328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Pacific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Islander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Pacific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Islander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Race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20356"/>
                  </a:ext>
                </a:extLst>
              </a:tr>
              <a:tr h="219278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Housing Problems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81444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to $25,350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20609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$25,351 to $42,250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39215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$42,251 to $67,600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5853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$67,601 to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78399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55777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67,072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49476"/>
                  </a:ext>
                </a:extLst>
              </a:tr>
              <a:tr h="219278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91816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to $25,350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33013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$25,351 to $42,250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38021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$42,251 to $67,600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76350"/>
                  </a:ext>
                </a:extLst>
              </a:tr>
              <a:tr h="219278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$67,601 to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34,273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52530"/>
                  </a:ext>
                </a:extLst>
              </a:tr>
              <a:tr h="230241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$84,500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127,480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135,175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91090"/>
                  </a:ext>
                </a:extLst>
              </a:tr>
              <a:tr h="230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274,820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305,189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2" marR="45862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4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8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we are doing: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Housing and Community Development Survey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Three Focus Groups: Affordable Housing, Homelessness, Public Services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Regional Public Input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Preliminary Housing Findings: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High rates of cost burdens – especially for renters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“Other” vacant housing may be problematic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Data may indicate the need for rehabilitation and new construction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Housing Needs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are the housing needs in the community?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challenges are households facing in accessing housing?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types of affordable housing are needed?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New or rehabilitated housing?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Barriers to Affordable Housing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barriers do you see for developing affordable housing?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can the State do to encourage affordable housing?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2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is the State doing well to address housing needs?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programs or efforts can be improved?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Other comments?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indicate how state and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Annual action plan sets actions for 1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 yr.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is coming up: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February 24 – Focus Groups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Regional Community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3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Bonnie Malo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Director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Division of Community Services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701.328.2476 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bmalo@nd.gov </a:t>
            </a: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Purposes of Today’s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Meeting</a:t>
            </a: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Advise you of some of our findings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Provide us with your opinions and expertise about the housing needs in North Dakota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Introduce the Survey!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https://www.surveymonkey.com/r/2020NorthDakota_HCDSurvey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pitchFamily="34" charset="0"/>
              </a:rPr>
              <a:t>Resources (2020)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CDBG: $3,991,758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HOME: $3,000,000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ESG: $485,414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NHTF: $3,000,000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45327" y="323385"/>
            <a:ext cx="8492272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9" y="1915428"/>
            <a:ext cx="7492492" cy="41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55295"/>
              </p:ext>
            </p:extLst>
          </p:nvPr>
        </p:nvGraphicFramePr>
        <p:xfrm>
          <a:off x="8471848" y="751815"/>
          <a:ext cx="3572916" cy="2855981"/>
        </p:xfrm>
        <a:graphic>
          <a:graphicData uri="http://schemas.openxmlformats.org/drawingml/2006/table">
            <a:tbl>
              <a:tblPr/>
              <a:tblGrid>
                <a:gridCol w="265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9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Table II.1.1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State of North Dakota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2010-2018 Census Data and Intercensal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2011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685,136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2012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701,116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2013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721,999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2014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737,382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2015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754,022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2016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754,353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2017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755,176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Population Estimate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760,077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19900"/>
              </p:ext>
            </p:extLst>
          </p:nvPr>
        </p:nvGraphicFramePr>
        <p:xfrm>
          <a:off x="7659235" y="754121"/>
          <a:ext cx="4229255" cy="2848937"/>
        </p:xfrm>
        <a:graphic>
          <a:graphicData uri="http://schemas.openxmlformats.org/drawingml/2006/table">
            <a:tbl>
              <a:tblPr/>
              <a:tblGrid>
                <a:gridCol w="167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 by Age and 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6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Census and Current Census Estimates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Census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Estimates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Change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18-Oct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Under 14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152,549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to 24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to 44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to 54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to 64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and 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672,591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" y="1997174"/>
            <a:ext cx="7245198" cy="35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9272" y="1588165"/>
          <a:ext cx="7115722" cy="3471252"/>
        </p:xfrm>
        <a:graphic>
          <a:graphicData uri="http://schemas.openxmlformats.org/drawingml/2006/table">
            <a:tbl>
              <a:tblPr firstRow="1" firstCol="1" bandRow="1"/>
              <a:tblGrid>
                <a:gridCol w="244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88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&amp; 2018 Five-Year ACS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605,449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655,268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87.1%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7,960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20,445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American Indian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36,591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39,462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Asian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6,909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10,814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378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3,509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7,528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Two or More Races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11,853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18,306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752,201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Non-Hispanic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659,124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98.0%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725,672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96.5%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13,467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26,529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3.5%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3437"/>
              </p:ext>
            </p:extLst>
          </p:nvPr>
        </p:nvGraphicFramePr>
        <p:xfrm>
          <a:off x="502396" y="1722924"/>
          <a:ext cx="7983089" cy="3207563"/>
        </p:xfrm>
        <a:graphic>
          <a:graphicData uri="http://schemas.openxmlformats.org/drawingml/2006/table">
            <a:tbl>
              <a:tblPr firstRow="1" firstCol="1" bandRow="1"/>
              <a:tblGrid>
                <a:gridCol w="90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024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3,847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1,689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5,536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4,989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10,365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35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15,931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12,484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28,415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to 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7,279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6,059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13,338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23.0%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9,142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47.7%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21,376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46.7%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41,375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37,969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79,344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1990</Words>
  <Application>Microsoft Office PowerPoint</Application>
  <PresentationFormat>Widescreen</PresentationFormat>
  <Paragraphs>1011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Miller, Tricia A.</cp:lastModifiedBy>
  <cp:revision>65</cp:revision>
  <dcterms:created xsi:type="dcterms:W3CDTF">2019-08-05T14:21:35Z</dcterms:created>
  <dcterms:modified xsi:type="dcterms:W3CDTF">2022-02-17T21:00:36Z</dcterms:modified>
</cp:coreProperties>
</file>